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79" r:id="rId2"/>
    <p:sldId id="672" r:id="rId3"/>
    <p:sldId id="668" r:id="rId4"/>
    <p:sldId id="283" r:id="rId5"/>
    <p:sldId id="278" r:id="rId6"/>
    <p:sldId id="285" r:id="rId7"/>
    <p:sldId id="643" r:id="rId8"/>
    <p:sldId id="644" r:id="rId9"/>
    <p:sldId id="647" r:id="rId10"/>
    <p:sldId id="648" r:id="rId11"/>
    <p:sldId id="649" r:id="rId12"/>
    <p:sldId id="650" r:id="rId13"/>
    <p:sldId id="651" r:id="rId14"/>
    <p:sldId id="652" r:id="rId15"/>
    <p:sldId id="653" r:id="rId16"/>
    <p:sldId id="654" r:id="rId17"/>
    <p:sldId id="655" r:id="rId18"/>
    <p:sldId id="658" r:id="rId19"/>
    <p:sldId id="659" r:id="rId20"/>
    <p:sldId id="671" r:id="rId21"/>
    <p:sldId id="669" r:id="rId22"/>
    <p:sldId id="661" r:id="rId23"/>
    <p:sldId id="662" r:id="rId24"/>
    <p:sldId id="663" r:id="rId25"/>
    <p:sldId id="667" r:id="rId26"/>
    <p:sldId id="665" r:id="rId27"/>
    <p:sldId id="666" r:id="rId28"/>
    <p:sldId id="260" r:id="rId29"/>
    <p:sldId id="664" r:id="rId30"/>
    <p:sldId id="275" r:id="rId31"/>
  </p:sldIdLst>
  <p:sldSz cx="9144000" cy="5143500" type="screen16x9"/>
  <p:notesSz cx="6985000" cy="9283700"/>
  <p:defaultTextStyle>
    <a:defPPr>
      <a:defRPr lang="fr-FR"/>
    </a:defPPr>
    <a:lvl1pPr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06911" indent="128205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815680" indent="254553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222590" indent="382756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631359" indent="509103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675577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3210692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745806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4280922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orient="horz" pos="240">
          <p15:clr>
            <a:srgbClr val="A4A3A4"/>
          </p15:clr>
        </p15:guide>
        <p15:guide id="3" orient="horz" pos="4220">
          <p15:clr>
            <a:srgbClr val="A4A3A4"/>
          </p15:clr>
        </p15:guide>
        <p15:guide id="4" orient="horz" pos="34">
          <p15:clr>
            <a:srgbClr val="A4A3A4"/>
          </p15:clr>
        </p15:guide>
        <p15:guide id="5" orient="horz" pos="3486">
          <p15:clr>
            <a:srgbClr val="A4A3A4"/>
          </p15:clr>
        </p15:guide>
        <p15:guide id="6" orient="horz" pos="1026">
          <p15:clr>
            <a:srgbClr val="A4A3A4"/>
          </p15:clr>
        </p15:guide>
        <p15:guide id="7" orient="horz" pos="3788">
          <p15:clr>
            <a:srgbClr val="A4A3A4"/>
          </p15:clr>
        </p15:guide>
        <p15:guide id="8" pos="2879">
          <p15:clr>
            <a:srgbClr val="A4A3A4"/>
          </p15:clr>
        </p15:guide>
        <p15:guide id="9" pos="5641">
          <p15:clr>
            <a:srgbClr val="A4A3A4"/>
          </p15:clr>
        </p15:guide>
        <p15:guide id="10" pos="172">
          <p15:clr>
            <a:srgbClr val="A4A3A4"/>
          </p15:clr>
        </p15:guide>
        <p15:guide id="11" orient="horz" pos="1619">
          <p15:clr>
            <a:srgbClr val="A4A3A4"/>
          </p15:clr>
        </p15:guide>
        <p15:guide id="12" orient="horz" pos="167">
          <p15:clr>
            <a:srgbClr val="A4A3A4"/>
          </p15:clr>
        </p15:guide>
        <p15:guide id="13" orient="horz" pos="3184">
          <p15:clr>
            <a:srgbClr val="A4A3A4"/>
          </p15:clr>
        </p15:guide>
        <p15:guide id="14" orient="horz" pos="2615">
          <p15:clr>
            <a:srgbClr val="A4A3A4"/>
          </p15:clr>
        </p15:guide>
        <p15:guide id="15" orient="horz" pos="769">
          <p15:clr>
            <a:srgbClr val="A4A3A4"/>
          </p15:clr>
        </p15:guide>
        <p15:guide id="16" orient="horz" pos="2841">
          <p15:clr>
            <a:srgbClr val="A4A3A4"/>
          </p15:clr>
        </p15:guide>
        <p15:guide id="17" orient="horz" pos="2377">
          <p15:clr>
            <a:srgbClr val="A4A3A4"/>
          </p15:clr>
        </p15:guide>
        <p15:guide id="18" pos="5706">
          <p15:clr>
            <a:srgbClr val="A4A3A4"/>
          </p15:clr>
        </p15:guide>
        <p15:guide id="19" pos="160">
          <p15:clr>
            <a:srgbClr val="A4A3A4"/>
          </p15:clr>
        </p15:guide>
        <p15:guide id="20" pos="76">
          <p15:clr>
            <a:srgbClr val="A4A3A4"/>
          </p15:clr>
        </p15:guide>
        <p15:guide id="21" orient="horz" pos="181">
          <p15:clr>
            <a:srgbClr val="A4A3A4"/>
          </p15:clr>
        </p15:guide>
        <p15:guide id="22" pos="1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180"/>
    <a:srgbClr val="E6E689"/>
    <a:srgbClr val="FFD385"/>
    <a:srgbClr val="00AEC6"/>
    <a:srgbClr val="404040"/>
    <a:srgbClr val="00008F"/>
    <a:srgbClr val="B5D0EE"/>
    <a:srgbClr val="343C3D"/>
    <a:srgbClr val="914146"/>
    <a:srgbClr val="E19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9" autoAdjust="0"/>
    <p:restoredTop sz="89443" autoAdjust="0"/>
  </p:normalViewPr>
  <p:slideViewPr>
    <p:cSldViewPr snapToGrid="0">
      <p:cViewPr varScale="1">
        <p:scale>
          <a:sx n="131" d="100"/>
          <a:sy n="131" d="100"/>
        </p:scale>
        <p:origin x="1188" y="120"/>
      </p:cViewPr>
      <p:guideLst>
        <p:guide orient="horz" pos="2159"/>
        <p:guide orient="horz" pos="240"/>
        <p:guide orient="horz" pos="4220"/>
        <p:guide orient="horz" pos="34"/>
        <p:guide orient="horz" pos="3486"/>
        <p:guide orient="horz" pos="1026"/>
        <p:guide orient="horz" pos="3788"/>
        <p:guide pos="2879"/>
        <p:guide pos="5641"/>
        <p:guide pos="172"/>
        <p:guide orient="horz" pos="1619"/>
        <p:guide orient="horz" pos="167"/>
        <p:guide orient="horz" pos="3184"/>
        <p:guide orient="horz" pos="2615"/>
        <p:guide orient="horz" pos="769"/>
        <p:guide orient="horz" pos="2841"/>
        <p:guide orient="horz" pos="2377"/>
        <p:guide pos="5706"/>
        <p:guide pos="160"/>
        <p:guide pos="76"/>
        <p:guide orient="horz" pos="181"/>
        <p:guide pos="1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2508" y="108"/>
      </p:cViewPr>
      <p:guideLst>
        <p:guide orient="horz" pos="2924"/>
        <p:guide pos="22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5745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955991" y="0"/>
            <a:ext cx="3027378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r>
              <a:rPr lang="fr-FR"/>
              <a:t>CONFIDENTIALITY LEVEL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8816865"/>
            <a:ext cx="3025745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/>
              <a:t>Title of the presentation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955991" y="8816865"/>
            <a:ext cx="3027378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45A4975-6CFE-4840-9B29-7E8FF68A7FDB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04022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5745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55991" y="0"/>
            <a:ext cx="3027378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r>
              <a:rPr lang="fr-FR" dirty="0"/>
              <a:t>CONFIDENTIALITY LEVEL</a:t>
            </a:r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98500" y="4409168"/>
            <a:ext cx="5588000" cy="41779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8816865"/>
            <a:ext cx="3025745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55991" y="8816865"/>
            <a:ext cx="3027378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30332B2-55D9-421F-A138-9E18F33D61D4}" type="slidenum">
              <a:rPr lang="fr-FR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789298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5115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023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5346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0462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75577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0692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45806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80922" algn="l" defTabSz="10702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>
                <a:solidFill>
                  <a:srgbClr val="FF0000"/>
                </a:solidFill>
              </a:rPr>
              <a:t>WARNING</a:t>
            </a:r>
            <a:r>
              <a:rPr lang="en-US" noProof="0" dirty="0"/>
              <a:t>:</a:t>
            </a:r>
            <a:r>
              <a:rPr lang="en-US" baseline="0" noProof="0" dirty="0"/>
              <a:t> if you try to copy/paste </a:t>
            </a:r>
            <a:r>
              <a:rPr lang="en-US" b="1" baseline="0" noProof="0" dirty="0"/>
              <a:t>slides</a:t>
            </a:r>
            <a:r>
              <a:rPr lang="en-US" baseline="0" noProof="0" dirty="0"/>
              <a:t> from the former PPT version / layout you will probably face some technical issues. </a:t>
            </a:r>
            <a:br>
              <a:rPr lang="en-US" baseline="0" noProof="0" dirty="0"/>
            </a:br>
            <a:r>
              <a:rPr lang="en-US" baseline="0" noProof="0" dirty="0"/>
              <a:t>To avoid this, click on ‘new slide’ in the top menu and copy/paste the </a:t>
            </a:r>
            <a:r>
              <a:rPr lang="en-US" b="1" baseline="0" noProof="0" dirty="0"/>
              <a:t>elements</a:t>
            </a:r>
            <a:r>
              <a:rPr lang="en-US" baseline="0" noProof="0" dirty="0"/>
              <a:t> from your former slide onto the new one (do not copy/paste the slide itself). 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dirty="0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Title</a:t>
            </a:r>
            <a:r>
              <a:rPr lang="fr-FR"/>
              <a:t>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30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b="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To change bullet colors, select </a:t>
            </a:r>
            <a:r>
              <a:rPr lang="en-US" sz="160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the text and </a:t>
            </a:r>
            <a:r>
              <a:rPr lang="en-US" sz="1600" b="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go to the </a:t>
            </a:r>
            <a:r>
              <a:rPr lang="en-US" sz="1600" b="1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HOME menu &gt; Bullets and numbers &gt; </a:t>
            </a:r>
            <a:r>
              <a:rPr lang="en-US" sz="1600" b="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choose a bullet </a:t>
            </a:r>
            <a:r>
              <a:rPr lang="en-US" sz="1600" kern="1200" noProof="0" dirty="0">
                <a:solidFill>
                  <a:schemeClr val="tx1"/>
                </a:solidFill>
                <a:effectLst/>
                <a:latin typeface="Century Gothic" pitchFamily="34" charset="0"/>
                <a:ea typeface="+mn-ea"/>
                <a:cs typeface="+mn-cs"/>
              </a:rPr>
              <a:t>and select a color from the color palette </a:t>
            </a:r>
          </a:p>
          <a:p>
            <a:pPr marL="0" indent="0">
              <a:buClr>
                <a:schemeClr val="bg2"/>
              </a:buClr>
              <a:buFont typeface="Wingdings" panose="05000000000000000000" pitchFamily="2" charset="2"/>
              <a:buNone/>
            </a:pP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479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28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938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549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599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The background color can be changed using the slide’s background color</a:t>
            </a:r>
            <a:r>
              <a:rPr lang="en-US" sz="1600" kern="1200" baseline="0" noProof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 commands. Only use approved AXA colors.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7115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images with the Hero Switch can be found on the Brand Hub. </a:t>
            </a:r>
          </a:p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filter using : Brand Assets &gt; Photography &gt; Hero Switch Photography. 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28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>
              <a:latin typeface="+mj-lt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 userDrawn="1"/>
        </p:nvPicPr>
        <p:blipFill rotWithShape="1">
          <a:blip r:embed="rId2" cstate="email"/>
          <a:srcRect/>
          <a:stretch/>
        </p:blipFill>
        <p:spPr bwMode="auto">
          <a:xfrm>
            <a:off x="0" y="1292602"/>
            <a:ext cx="4571071" cy="385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1372180" y="1925196"/>
            <a:ext cx="7651171" cy="2237136"/>
          </a:xfrm>
          <a:prstGeom prst="rect">
            <a:avLst/>
          </a:prstGeom>
        </p:spPr>
        <p:txBody>
          <a:bodyPr lIns="81628" tIns="40814" rIns="81628" bIns="40814"/>
          <a:lstStyle>
            <a:lvl1pPr marL="0" indent="1037361" algn="l">
              <a:defRPr sz="5000" b="1">
                <a:solidFill>
                  <a:schemeClr val="bg1"/>
                </a:solidFill>
                <a:latin typeface="Source Sans Pro" pitchFamily="34" charset="0"/>
              </a:defRPr>
            </a:lvl1pPr>
          </a:lstStyle>
          <a:p>
            <a:r>
              <a:rPr lang="en-US" noProof="0" dirty="0"/>
              <a:t>Insert title of the       presentation in bold here</a:t>
            </a:r>
          </a:p>
        </p:txBody>
      </p:sp>
      <p:sp>
        <p:nvSpPr>
          <p:cNvPr id="1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258689" y="4759837"/>
            <a:ext cx="2696400" cy="264600"/>
          </a:xfrm>
          <a:prstGeom prst="rect">
            <a:avLst/>
          </a:prstGeom>
        </p:spPr>
        <p:txBody>
          <a:bodyPr wrap="square" lIns="81628" tIns="40814" rIns="81628" bIns="40814" anchor="ctr">
            <a:spAutoFit/>
          </a:bodyPr>
          <a:lstStyle>
            <a:lvl1pPr marL="0" indent="0" algn="r">
              <a:lnSpc>
                <a:spcPct val="90000"/>
              </a:lnSpc>
              <a:buNone/>
              <a:defRPr sz="1300" b="0">
                <a:solidFill>
                  <a:schemeClr val="bg1"/>
                </a:solidFill>
              </a:defRPr>
            </a:lvl1pPr>
            <a:lvl2pPr marL="306107" indent="0" algn="ctr">
              <a:buNone/>
              <a:defRPr sz="1300"/>
            </a:lvl2pPr>
            <a:lvl3pPr marL="612213" indent="0" algn="ctr">
              <a:buNone/>
              <a:defRPr sz="1200"/>
            </a:lvl3pPr>
            <a:lvl4pPr marL="918320" indent="0" algn="ctr">
              <a:buNone/>
              <a:defRPr sz="1100"/>
            </a:lvl4pPr>
            <a:lvl5pPr marL="1224427" indent="0" algn="ctr">
              <a:buNone/>
              <a:defRPr sz="1100"/>
            </a:lvl5pPr>
            <a:lvl6pPr marL="1530534" indent="0" algn="ctr">
              <a:buNone/>
              <a:defRPr sz="1100"/>
            </a:lvl6pPr>
            <a:lvl7pPr marL="1836640" indent="0" algn="ctr">
              <a:buNone/>
              <a:defRPr sz="1100"/>
            </a:lvl7pPr>
            <a:lvl8pPr marL="2142747" indent="0" algn="ctr">
              <a:buNone/>
              <a:defRPr sz="1100"/>
            </a:lvl8pPr>
            <a:lvl9pPr marL="2448853" indent="0" algn="ctr">
              <a:buNone/>
              <a:defRPr sz="1100"/>
            </a:lvl9pPr>
          </a:lstStyle>
          <a:p>
            <a:r>
              <a:rPr lang="en-US" noProof="0" dirty="0"/>
              <a:t>Date - Place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2" hasCustomPrompt="1"/>
          </p:nvPr>
        </p:nvSpPr>
        <p:spPr>
          <a:xfrm>
            <a:off x="6258689" y="4510088"/>
            <a:ext cx="2696400" cy="264600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r"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Speaker/Team/Other</a:t>
            </a:r>
          </a:p>
        </p:txBody>
      </p:sp>
      <p:pic>
        <p:nvPicPr>
          <p:cNvPr id="1026" name="Picture 2" descr="C:\_Clients\PPT\cdg-ppt\docs-client\axa_logo_open_white_rgb.e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000" y="265113"/>
            <a:ext cx="522000" cy="522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33997" y="1230406"/>
            <a:ext cx="32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233997" y="1444719"/>
            <a:ext cx="32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233997" y="1778794"/>
            <a:ext cx="3240000" cy="243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</a:t>
            </a:r>
          </a:p>
          <a:p>
            <a:r>
              <a:rPr lang="en-US" dirty="0"/>
              <a:t> the icon to add a graph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3796367" y="1889523"/>
            <a:ext cx="4359275" cy="2620565"/>
          </a:xfrm>
          <a:prstGeom prst="rect">
            <a:avLst/>
          </a:prstGeom>
        </p:spPr>
        <p:txBody>
          <a:bodyPr lIns="0" tIns="0" rIns="0" bIns="0"/>
          <a:lstStyle>
            <a:lvl1pPr marL="341345" indent="-341345">
              <a:buSzPct val="120000"/>
              <a:buFontTx/>
              <a:buBlip>
                <a:blip r:embed="rId2"/>
              </a:buBlip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  <p:sp>
        <p:nvSpPr>
          <p:cNvPr id="15" name="Espace réservé du pied de page 3"/>
          <p:cNvSpPr>
            <a:spLocks noGrp="1"/>
          </p:cNvSpPr>
          <p:nvPr>
            <p:ph type="ftr" sz="quarter" idx="17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1892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4" hasCustomPrompt="1"/>
          </p:nvPr>
        </p:nvSpPr>
        <p:spPr>
          <a:xfrm>
            <a:off x="396000" y="1223684"/>
            <a:ext cx="2520950" cy="1080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21" name="Espace réservé du texte 19"/>
          <p:cNvSpPr>
            <a:spLocks noGrp="1"/>
          </p:cNvSpPr>
          <p:nvPr>
            <p:ph type="body" sz="quarter" idx="15" hasCustomPrompt="1"/>
          </p:nvPr>
        </p:nvSpPr>
        <p:spPr>
          <a:xfrm>
            <a:off x="3312000" y="1223684"/>
            <a:ext cx="2520950" cy="1080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Espace réservé du texte 19"/>
          <p:cNvSpPr>
            <a:spLocks noGrp="1"/>
          </p:cNvSpPr>
          <p:nvPr>
            <p:ph type="body" sz="quarter" idx="16" hasCustomPrompt="1"/>
          </p:nvPr>
        </p:nvSpPr>
        <p:spPr>
          <a:xfrm>
            <a:off x="6227050" y="1223684"/>
            <a:ext cx="2520950" cy="1080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7" hasCustomPrompt="1"/>
          </p:nvPr>
        </p:nvSpPr>
        <p:spPr>
          <a:xfrm>
            <a:off x="396000" y="2447365"/>
            <a:ext cx="2520000" cy="1218009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SzPct val="120000"/>
              <a:buFontTx/>
              <a:buBlip>
                <a:blip r:embed="rId2"/>
              </a:buBlip>
              <a:defRPr sz="1400">
                <a:latin typeface="+mn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0" name="Espace réservé du texte 24"/>
          <p:cNvSpPr>
            <a:spLocks noGrp="1"/>
          </p:cNvSpPr>
          <p:nvPr>
            <p:ph type="body" sz="quarter" idx="18" hasCustomPrompt="1"/>
          </p:nvPr>
        </p:nvSpPr>
        <p:spPr>
          <a:xfrm>
            <a:off x="3312950" y="2447365"/>
            <a:ext cx="2520000" cy="1218009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SzPct val="120000"/>
              <a:buFontTx/>
              <a:buBlip>
                <a:blip r:embed="rId2"/>
              </a:buBlip>
              <a:defRPr sz="1400">
                <a:latin typeface="+mn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1" name="Espace réservé du texte 24"/>
          <p:cNvSpPr>
            <a:spLocks noGrp="1"/>
          </p:cNvSpPr>
          <p:nvPr>
            <p:ph type="body" sz="quarter" idx="19" hasCustomPrompt="1"/>
          </p:nvPr>
        </p:nvSpPr>
        <p:spPr>
          <a:xfrm>
            <a:off x="6228000" y="2447365"/>
            <a:ext cx="2520000" cy="1218009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SzPct val="120000"/>
              <a:buFontTx/>
              <a:buBlip>
                <a:blip r:embed="rId2"/>
              </a:buBlip>
              <a:defRPr sz="1400">
                <a:latin typeface="+mn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2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20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263516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bl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19"/>
          <p:cNvSpPr>
            <a:spLocks noGrp="1"/>
          </p:cNvSpPr>
          <p:nvPr>
            <p:ph type="body" sz="quarter" idx="17" hasCustomPrompt="1"/>
          </p:nvPr>
        </p:nvSpPr>
        <p:spPr>
          <a:xfrm>
            <a:off x="5564088" y="1478774"/>
            <a:ext cx="3257177" cy="2185953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234951" y="1478775"/>
            <a:ext cx="4335463" cy="2185952"/>
          </a:xfrm>
          <a:prstGeom prst="rect">
            <a:avLst/>
          </a:prstGeom>
        </p:spPr>
        <p:txBody>
          <a:bodyPr lIns="0" tIns="0" rIns="0" bIns="0" anchor="ctr"/>
          <a:lstStyle>
            <a:lvl1pPr marL="341345" indent="-341345">
              <a:buSzPct val="120000"/>
              <a:buFontTx/>
              <a:buBlip>
                <a:blip r:embed="rId2"/>
              </a:buBlip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1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8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grpSp>
        <p:nvGrpSpPr>
          <p:cNvPr id="20" name="Groupe 5"/>
          <p:cNvGrpSpPr/>
          <p:nvPr userDrawn="1"/>
        </p:nvGrpSpPr>
        <p:grpSpPr>
          <a:xfrm>
            <a:off x="4326923" y="2198769"/>
            <a:ext cx="743595" cy="742788"/>
            <a:chOff x="-1206500" y="1404938"/>
            <a:chExt cx="1463675" cy="1462087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-1206500" y="1404938"/>
              <a:ext cx="1463675" cy="1462087"/>
            </a:xfrm>
            <a:custGeom>
              <a:avLst/>
              <a:gdLst/>
              <a:ahLst/>
              <a:cxnLst>
                <a:cxn ang="0">
                  <a:pos x="1842" y="969"/>
                </a:cxn>
                <a:cxn ang="0">
                  <a:pos x="1824" y="1107"/>
                </a:cxn>
                <a:cxn ang="0">
                  <a:pos x="1787" y="1237"/>
                </a:cxn>
                <a:cxn ang="0">
                  <a:pos x="1732" y="1361"/>
                </a:cxn>
                <a:cxn ang="0">
                  <a:pos x="1660" y="1473"/>
                </a:cxn>
                <a:cxn ang="0">
                  <a:pos x="1574" y="1572"/>
                </a:cxn>
                <a:cxn ang="0">
                  <a:pos x="1473" y="1660"/>
                </a:cxn>
                <a:cxn ang="0">
                  <a:pos x="1361" y="1731"/>
                </a:cxn>
                <a:cxn ang="0">
                  <a:pos x="1239" y="1787"/>
                </a:cxn>
                <a:cxn ang="0">
                  <a:pos x="1107" y="1824"/>
                </a:cxn>
                <a:cxn ang="0">
                  <a:pos x="969" y="1842"/>
                </a:cxn>
                <a:cxn ang="0">
                  <a:pos x="875" y="1842"/>
                </a:cxn>
                <a:cxn ang="0">
                  <a:pos x="737" y="1824"/>
                </a:cxn>
                <a:cxn ang="0">
                  <a:pos x="605" y="1787"/>
                </a:cxn>
                <a:cxn ang="0">
                  <a:pos x="483" y="1731"/>
                </a:cxn>
                <a:cxn ang="0">
                  <a:pos x="371" y="1660"/>
                </a:cxn>
                <a:cxn ang="0">
                  <a:pos x="270" y="1572"/>
                </a:cxn>
                <a:cxn ang="0">
                  <a:pos x="184" y="1473"/>
                </a:cxn>
                <a:cxn ang="0">
                  <a:pos x="111" y="1361"/>
                </a:cxn>
                <a:cxn ang="0">
                  <a:pos x="55" y="1237"/>
                </a:cxn>
                <a:cxn ang="0">
                  <a:pos x="20" y="1107"/>
                </a:cxn>
                <a:cxn ang="0">
                  <a:pos x="2" y="969"/>
                </a:cxn>
                <a:cxn ang="0">
                  <a:pos x="2" y="873"/>
                </a:cxn>
                <a:cxn ang="0">
                  <a:pos x="20" y="735"/>
                </a:cxn>
                <a:cxn ang="0">
                  <a:pos x="55" y="605"/>
                </a:cxn>
                <a:cxn ang="0">
                  <a:pos x="111" y="481"/>
                </a:cxn>
                <a:cxn ang="0">
                  <a:pos x="184" y="369"/>
                </a:cxn>
                <a:cxn ang="0">
                  <a:pos x="270" y="270"/>
                </a:cxn>
                <a:cxn ang="0">
                  <a:pos x="371" y="182"/>
                </a:cxn>
                <a:cxn ang="0">
                  <a:pos x="483" y="111"/>
                </a:cxn>
                <a:cxn ang="0">
                  <a:pos x="605" y="55"/>
                </a:cxn>
                <a:cxn ang="0">
                  <a:pos x="737" y="18"/>
                </a:cxn>
                <a:cxn ang="0">
                  <a:pos x="875" y="0"/>
                </a:cxn>
                <a:cxn ang="0">
                  <a:pos x="969" y="0"/>
                </a:cxn>
                <a:cxn ang="0">
                  <a:pos x="1107" y="18"/>
                </a:cxn>
                <a:cxn ang="0">
                  <a:pos x="1239" y="55"/>
                </a:cxn>
                <a:cxn ang="0">
                  <a:pos x="1361" y="111"/>
                </a:cxn>
                <a:cxn ang="0">
                  <a:pos x="1473" y="182"/>
                </a:cxn>
                <a:cxn ang="0">
                  <a:pos x="1574" y="270"/>
                </a:cxn>
                <a:cxn ang="0">
                  <a:pos x="1660" y="369"/>
                </a:cxn>
                <a:cxn ang="0">
                  <a:pos x="1732" y="481"/>
                </a:cxn>
                <a:cxn ang="0">
                  <a:pos x="1787" y="605"/>
                </a:cxn>
                <a:cxn ang="0">
                  <a:pos x="1824" y="735"/>
                </a:cxn>
                <a:cxn ang="0">
                  <a:pos x="1842" y="873"/>
                </a:cxn>
              </a:cxnLst>
              <a:rect l="0" t="0" r="r" b="b"/>
              <a:pathLst>
                <a:path w="1844" h="1842">
                  <a:moveTo>
                    <a:pt x="1844" y="922"/>
                  </a:moveTo>
                  <a:lnTo>
                    <a:pt x="1844" y="922"/>
                  </a:lnTo>
                  <a:lnTo>
                    <a:pt x="1842" y="969"/>
                  </a:lnTo>
                  <a:lnTo>
                    <a:pt x="1839" y="1014"/>
                  </a:lnTo>
                  <a:lnTo>
                    <a:pt x="1833" y="1062"/>
                  </a:lnTo>
                  <a:lnTo>
                    <a:pt x="1824" y="1107"/>
                  </a:lnTo>
                  <a:lnTo>
                    <a:pt x="1815" y="1151"/>
                  </a:lnTo>
                  <a:lnTo>
                    <a:pt x="1802" y="1195"/>
                  </a:lnTo>
                  <a:lnTo>
                    <a:pt x="1787" y="1237"/>
                  </a:lnTo>
                  <a:lnTo>
                    <a:pt x="1771" y="1279"/>
                  </a:lnTo>
                  <a:lnTo>
                    <a:pt x="1753" y="1320"/>
                  </a:lnTo>
                  <a:lnTo>
                    <a:pt x="1732" y="1361"/>
                  </a:lnTo>
                  <a:lnTo>
                    <a:pt x="1711" y="1398"/>
                  </a:lnTo>
                  <a:lnTo>
                    <a:pt x="1686" y="1436"/>
                  </a:lnTo>
                  <a:lnTo>
                    <a:pt x="1660" y="1473"/>
                  </a:lnTo>
                  <a:lnTo>
                    <a:pt x="1633" y="1507"/>
                  </a:lnTo>
                  <a:lnTo>
                    <a:pt x="1605" y="1541"/>
                  </a:lnTo>
                  <a:lnTo>
                    <a:pt x="1574" y="1572"/>
                  </a:lnTo>
                  <a:lnTo>
                    <a:pt x="1542" y="1603"/>
                  </a:lnTo>
                  <a:lnTo>
                    <a:pt x="1509" y="1632"/>
                  </a:lnTo>
                  <a:lnTo>
                    <a:pt x="1473" y="1660"/>
                  </a:lnTo>
                  <a:lnTo>
                    <a:pt x="1437" y="1686"/>
                  </a:lnTo>
                  <a:lnTo>
                    <a:pt x="1400" y="1709"/>
                  </a:lnTo>
                  <a:lnTo>
                    <a:pt x="1361" y="1731"/>
                  </a:lnTo>
                  <a:lnTo>
                    <a:pt x="1322" y="1753"/>
                  </a:lnTo>
                  <a:lnTo>
                    <a:pt x="1281" y="1770"/>
                  </a:lnTo>
                  <a:lnTo>
                    <a:pt x="1239" y="1787"/>
                  </a:lnTo>
                  <a:lnTo>
                    <a:pt x="1197" y="1801"/>
                  </a:lnTo>
                  <a:lnTo>
                    <a:pt x="1153" y="1814"/>
                  </a:lnTo>
                  <a:lnTo>
                    <a:pt x="1107" y="1824"/>
                  </a:lnTo>
                  <a:lnTo>
                    <a:pt x="1062" y="1832"/>
                  </a:lnTo>
                  <a:lnTo>
                    <a:pt x="1016" y="1839"/>
                  </a:lnTo>
                  <a:lnTo>
                    <a:pt x="969" y="1842"/>
                  </a:lnTo>
                  <a:lnTo>
                    <a:pt x="922" y="1842"/>
                  </a:lnTo>
                  <a:lnTo>
                    <a:pt x="922" y="1842"/>
                  </a:lnTo>
                  <a:lnTo>
                    <a:pt x="875" y="1842"/>
                  </a:lnTo>
                  <a:lnTo>
                    <a:pt x="828" y="1839"/>
                  </a:lnTo>
                  <a:lnTo>
                    <a:pt x="782" y="1832"/>
                  </a:lnTo>
                  <a:lnTo>
                    <a:pt x="737" y="1824"/>
                  </a:lnTo>
                  <a:lnTo>
                    <a:pt x="691" y="1814"/>
                  </a:lnTo>
                  <a:lnTo>
                    <a:pt x="647" y="1801"/>
                  </a:lnTo>
                  <a:lnTo>
                    <a:pt x="605" y="1787"/>
                  </a:lnTo>
                  <a:lnTo>
                    <a:pt x="563" y="1770"/>
                  </a:lnTo>
                  <a:lnTo>
                    <a:pt x="522" y="1753"/>
                  </a:lnTo>
                  <a:lnTo>
                    <a:pt x="483" y="1731"/>
                  </a:lnTo>
                  <a:lnTo>
                    <a:pt x="444" y="1709"/>
                  </a:lnTo>
                  <a:lnTo>
                    <a:pt x="407" y="1686"/>
                  </a:lnTo>
                  <a:lnTo>
                    <a:pt x="371" y="1660"/>
                  </a:lnTo>
                  <a:lnTo>
                    <a:pt x="335" y="1632"/>
                  </a:lnTo>
                  <a:lnTo>
                    <a:pt x="302" y="1603"/>
                  </a:lnTo>
                  <a:lnTo>
                    <a:pt x="270" y="1572"/>
                  </a:lnTo>
                  <a:lnTo>
                    <a:pt x="239" y="1541"/>
                  </a:lnTo>
                  <a:lnTo>
                    <a:pt x="210" y="1507"/>
                  </a:lnTo>
                  <a:lnTo>
                    <a:pt x="184" y="1473"/>
                  </a:lnTo>
                  <a:lnTo>
                    <a:pt x="158" y="1436"/>
                  </a:lnTo>
                  <a:lnTo>
                    <a:pt x="133" y="1398"/>
                  </a:lnTo>
                  <a:lnTo>
                    <a:pt x="111" y="1361"/>
                  </a:lnTo>
                  <a:lnTo>
                    <a:pt x="91" y="1320"/>
                  </a:lnTo>
                  <a:lnTo>
                    <a:pt x="73" y="1279"/>
                  </a:lnTo>
                  <a:lnTo>
                    <a:pt x="55" y="1237"/>
                  </a:lnTo>
                  <a:lnTo>
                    <a:pt x="41" y="1195"/>
                  </a:lnTo>
                  <a:lnTo>
                    <a:pt x="29" y="1151"/>
                  </a:lnTo>
                  <a:lnTo>
                    <a:pt x="20" y="1107"/>
                  </a:lnTo>
                  <a:lnTo>
                    <a:pt x="11" y="1062"/>
                  </a:lnTo>
                  <a:lnTo>
                    <a:pt x="5" y="1014"/>
                  </a:lnTo>
                  <a:lnTo>
                    <a:pt x="2" y="969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2" y="873"/>
                  </a:lnTo>
                  <a:lnTo>
                    <a:pt x="5" y="828"/>
                  </a:lnTo>
                  <a:lnTo>
                    <a:pt x="11" y="780"/>
                  </a:lnTo>
                  <a:lnTo>
                    <a:pt x="20" y="735"/>
                  </a:lnTo>
                  <a:lnTo>
                    <a:pt x="29" y="691"/>
                  </a:lnTo>
                  <a:lnTo>
                    <a:pt x="41" y="647"/>
                  </a:lnTo>
                  <a:lnTo>
                    <a:pt x="55" y="605"/>
                  </a:lnTo>
                  <a:lnTo>
                    <a:pt x="73" y="563"/>
                  </a:lnTo>
                  <a:lnTo>
                    <a:pt x="91" y="522"/>
                  </a:lnTo>
                  <a:lnTo>
                    <a:pt x="111" y="481"/>
                  </a:lnTo>
                  <a:lnTo>
                    <a:pt x="133" y="444"/>
                  </a:lnTo>
                  <a:lnTo>
                    <a:pt x="158" y="406"/>
                  </a:lnTo>
                  <a:lnTo>
                    <a:pt x="184" y="369"/>
                  </a:lnTo>
                  <a:lnTo>
                    <a:pt x="210" y="335"/>
                  </a:lnTo>
                  <a:lnTo>
                    <a:pt x="239" y="301"/>
                  </a:lnTo>
                  <a:lnTo>
                    <a:pt x="270" y="270"/>
                  </a:lnTo>
                  <a:lnTo>
                    <a:pt x="302" y="239"/>
                  </a:lnTo>
                  <a:lnTo>
                    <a:pt x="335" y="210"/>
                  </a:lnTo>
                  <a:lnTo>
                    <a:pt x="371" y="182"/>
                  </a:lnTo>
                  <a:lnTo>
                    <a:pt x="407" y="156"/>
                  </a:lnTo>
                  <a:lnTo>
                    <a:pt x="444" y="133"/>
                  </a:lnTo>
                  <a:lnTo>
                    <a:pt x="483" y="111"/>
                  </a:lnTo>
                  <a:lnTo>
                    <a:pt x="522" y="89"/>
                  </a:lnTo>
                  <a:lnTo>
                    <a:pt x="563" y="72"/>
                  </a:lnTo>
                  <a:lnTo>
                    <a:pt x="605" y="55"/>
                  </a:lnTo>
                  <a:lnTo>
                    <a:pt x="647" y="41"/>
                  </a:lnTo>
                  <a:lnTo>
                    <a:pt x="691" y="28"/>
                  </a:lnTo>
                  <a:lnTo>
                    <a:pt x="737" y="18"/>
                  </a:lnTo>
                  <a:lnTo>
                    <a:pt x="782" y="10"/>
                  </a:lnTo>
                  <a:lnTo>
                    <a:pt x="828" y="5"/>
                  </a:lnTo>
                  <a:lnTo>
                    <a:pt x="875" y="0"/>
                  </a:lnTo>
                  <a:lnTo>
                    <a:pt x="922" y="0"/>
                  </a:lnTo>
                  <a:lnTo>
                    <a:pt x="922" y="0"/>
                  </a:lnTo>
                  <a:lnTo>
                    <a:pt x="969" y="0"/>
                  </a:lnTo>
                  <a:lnTo>
                    <a:pt x="1016" y="5"/>
                  </a:lnTo>
                  <a:lnTo>
                    <a:pt x="1062" y="10"/>
                  </a:lnTo>
                  <a:lnTo>
                    <a:pt x="1107" y="18"/>
                  </a:lnTo>
                  <a:lnTo>
                    <a:pt x="1153" y="28"/>
                  </a:lnTo>
                  <a:lnTo>
                    <a:pt x="1197" y="41"/>
                  </a:lnTo>
                  <a:lnTo>
                    <a:pt x="1239" y="55"/>
                  </a:lnTo>
                  <a:lnTo>
                    <a:pt x="1281" y="72"/>
                  </a:lnTo>
                  <a:lnTo>
                    <a:pt x="1322" y="89"/>
                  </a:lnTo>
                  <a:lnTo>
                    <a:pt x="1361" y="111"/>
                  </a:lnTo>
                  <a:lnTo>
                    <a:pt x="1400" y="133"/>
                  </a:lnTo>
                  <a:lnTo>
                    <a:pt x="1437" y="156"/>
                  </a:lnTo>
                  <a:lnTo>
                    <a:pt x="1473" y="182"/>
                  </a:lnTo>
                  <a:lnTo>
                    <a:pt x="1509" y="210"/>
                  </a:lnTo>
                  <a:lnTo>
                    <a:pt x="1542" y="239"/>
                  </a:lnTo>
                  <a:lnTo>
                    <a:pt x="1574" y="270"/>
                  </a:lnTo>
                  <a:lnTo>
                    <a:pt x="1605" y="301"/>
                  </a:lnTo>
                  <a:lnTo>
                    <a:pt x="1633" y="335"/>
                  </a:lnTo>
                  <a:lnTo>
                    <a:pt x="1660" y="369"/>
                  </a:lnTo>
                  <a:lnTo>
                    <a:pt x="1686" y="406"/>
                  </a:lnTo>
                  <a:lnTo>
                    <a:pt x="1711" y="444"/>
                  </a:lnTo>
                  <a:lnTo>
                    <a:pt x="1732" y="481"/>
                  </a:lnTo>
                  <a:lnTo>
                    <a:pt x="1753" y="522"/>
                  </a:lnTo>
                  <a:lnTo>
                    <a:pt x="1771" y="563"/>
                  </a:lnTo>
                  <a:lnTo>
                    <a:pt x="1787" y="605"/>
                  </a:lnTo>
                  <a:lnTo>
                    <a:pt x="1802" y="647"/>
                  </a:lnTo>
                  <a:lnTo>
                    <a:pt x="1815" y="691"/>
                  </a:lnTo>
                  <a:lnTo>
                    <a:pt x="1824" y="735"/>
                  </a:lnTo>
                  <a:lnTo>
                    <a:pt x="1833" y="780"/>
                  </a:lnTo>
                  <a:lnTo>
                    <a:pt x="1839" y="828"/>
                  </a:lnTo>
                  <a:lnTo>
                    <a:pt x="1842" y="873"/>
                  </a:lnTo>
                  <a:lnTo>
                    <a:pt x="1844" y="922"/>
                  </a:lnTo>
                  <a:lnTo>
                    <a:pt x="1844" y="922"/>
                  </a:lnTo>
                  <a:close/>
                </a:path>
              </a:pathLst>
            </a:custGeom>
            <a:solidFill>
              <a:srgbClr val="02718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-957263" y="1725613"/>
              <a:ext cx="965200" cy="820737"/>
            </a:xfrm>
            <a:custGeom>
              <a:avLst/>
              <a:gdLst/>
              <a:ahLst/>
              <a:cxnLst>
                <a:cxn ang="0">
                  <a:pos x="628" y="1010"/>
                </a:cxn>
                <a:cxn ang="0">
                  <a:pos x="608" y="981"/>
                </a:cxn>
                <a:cxn ang="0">
                  <a:pos x="601" y="946"/>
                </a:cxn>
                <a:cxn ang="0">
                  <a:pos x="608" y="912"/>
                </a:cxn>
                <a:cxn ang="0">
                  <a:pos x="628" y="883"/>
                </a:cxn>
                <a:cxn ang="0">
                  <a:pos x="101" y="620"/>
                </a:cxn>
                <a:cxn ang="0">
                  <a:pos x="91" y="618"/>
                </a:cxn>
                <a:cxn ang="0">
                  <a:pos x="71" y="615"/>
                </a:cxn>
                <a:cxn ang="0">
                  <a:pos x="44" y="602"/>
                </a:cxn>
                <a:cxn ang="0">
                  <a:pos x="16" y="574"/>
                </a:cxn>
                <a:cxn ang="0">
                  <a:pos x="5" y="548"/>
                </a:cxn>
                <a:cxn ang="0">
                  <a:pos x="0" y="529"/>
                </a:cxn>
                <a:cxn ang="0">
                  <a:pos x="0" y="519"/>
                </a:cxn>
                <a:cxn ang="0">
                  <a:pos x="1" y="498"/>
                </a:cxn>
                <a:cxn ang="0">
                  <a:pos x="8" y="478"/>
                </a:cxn>
                <a:cxn ang="0">
                  <a:pos x="29" y="447"/>
                </a:cxn>
                <a:cxn ang="0">
                  <a:pos x="62" y="425"/>
                </a:cxn>
                <a:cxn ang="0">
                  <a:pos x="81" y="420"/>
                </a:cxn>
                <a:cxn ang="0">
                  <a:pos x="101" y="418"/>
                </a:cxn>
                <a:cxn ang="0">
                  <a:pos x="628" y="153"/>
                </a:cxn>
                <a:cxn ang="0">
                  <a:pos x="616" y="138"/>
                </a:cxn>
                <a:cxn ang="0">
                  <a:pos x="603" y="106"/>
                </a:cxn>
                <a:cxn ang="0">
                  <a:pos x="603" y="73"/>
                </a:cxn>
                <a:cxn ang="0">
                  <a:pos x="616" y="41"/>
                </a:cxn>
                <a:cxn ang="0">
                  <a:pos x="628" y="26"/>
                </a:cxn>
                <a:cxn ang="0">
                  <a:pos x="658" y="7"/>
                </a:cxn>
                <a:cxn ang="0">
                  <a:pos x="693" y="0"/>
                </a:cxn>
                <a:cxn ang="0">
                  <a:pos x="727" y="7"/>
                </a:cxn>
                <a:cxn ang="0">
                  <a:pos x="756" y="26"/>
                </a:cxn>
                <a:cxn ang="0">
                  <a:pos x="1190" y="455"/>
                </a:cxn>
                <a:cxn ang="0">
                  <a:pos x="1210" y="485"/>
                </a:cxn>
                <a:cxn ang="0">
                  <a:pos x="1216" y="519"/>
                </a:cxn>
                <a:cxn ang="0">
                  <a:pos x="1210" y="551"/>
                </a:cxn>
                <a:cxn ang="0">
                  <a:pos x="1190" y="581"/>
                </a:cxn>
                <a:cxn ang="0">
                  <a:pos x="756" y="1010"/>
                </a:cxn>
                <a:cxn ang="0">
                  <a:pos x="727" y="1029"/>
                </a:cxn>
                <a:cxn ang="0">
                  <a:pos x="693" y="1036"/>
                </a:cxn>
                <a:cxn ang="0">
                  <a:pos x="658" y="1029"/>
                </a:cxn>
                <a:cxn ang="0">
                  <a:pos x="628" y="1010"/>
                </a:cxn>
              </a:cxnLst>
              <a:rect l="0" t="0" r="r" b="b"/>
              <a:pathLst>
                <a:path w="1216" h="1036">
                  <a:moveTo>
                    <a:pt x="628" y="1010"/>
                  </a:moveTo>
                  <a:lnTo>
                    <a:pt x="628" y="1010"/>
                  </a:lnTo>
                  <a:lnTo>
                    <a:pt x="616" y="995"/>
                  </a:lnTo>
                  <a:lnTo>
                    <a:pt x="608" y="981"/>
                  </a:lnTo>
                  <a:lnTo>
                    <a:pt x="603" y="963"/>
                  </a:lnTo>
                  <a:lnTo>
                    <a:pt x="601" y="946"/>
                  </a:lnTo>
                  <a:lnTo>
                    <a:pt x="603" y="930"/>
                  </a:lnTo>
                  <a:lnTo>
                    <a:pt x="608" y="912"/>
                  </a:lnTo>
                  <a:lnTo>
                    <a:pt x="616" y="898"/>
                  </a:lnTo>
                  <a:lnTo>
                    <a:pt x="628" y="883"/>
                  </a:lnTo>
                  <a:lnTo>
                    <a:pt x="896" y="620"/>
                  </a:lnTo>
                  <a:lnTo>
                    <a:pt x="101" y="620"/>
                  </a:lnTo>
                  <a:lnTo>
                    <a:pt x="101" y="620"/>
                  </a:lnTo>
                  <a:lnTo>
                    <a:pt x="91" y="618"/>
                  </a:lnTo>
                  <a:lnTo>
                    <a:pt x="81" y="616"/>
                  </a:lnTo>
                  <a:lnTo>
                    <a:pt x="71" y="615"/>
                  </a:lnTo>
                  <a:lnTo>
                    <a:pt x="62" y="611"/>
                  </a:lnTo>
                  <a:lnTo>
                    <a:pt x="44" y="602"/>
                  </a:lnTo>
                  <a:lnTo>
                    <a:pt x="29" y="589"/>
                  </a:lnTo>
                  <a:lnTo>
                    <a:pt x="16" y="574"/>
                  </a:lnTo>
                  <a:lnTo>
                    <a:pt x="8" y="558"/>
                  </a:lnTo>
                  <a:lnTo>
                    <a:pt x="5" y="548"/>
                  </a:lnTo>
                  <a:lnTo>
                    <a:pt x="1" y="538"/>
                  </a:lnTo>
                  <a:lnTo>
                    <a:pt x="0" y="529"/>
                  </a:lnTo>
                  <a:lnTo>
                    <a:pt x="0" y="519"/>
                  </a:lnTo>
                  <a:lnTo>
                    <a:pt x="0" y="519"/>
                  </a:lnTo>
                  <a:lnTo>
                    <a:pt x="0" y="507"/>
                  </a:lnTo>
                  <a:lnTo>
                    <a:pt x="1" y="498"/>
                  </a:lnTo>
                  <a:lnTo>
                    <a:pt x="5" y="488"/>
                  </a:lnTo>
                  <a:lnTo>
                    <a:pt x="8" y="478"/>
                  </a:lnTo>
                  <a:lnTo>
                    <a:pt x="16" y="462"/>
                  </a:lnTo>
                  <a:lnTo>
                    <a:pt x="29" y="447"/>
                  </a:lnTo>
                  <a:lnTo>
                    <a:pt x="44" y="434"/>
                  </a:lnTo>
                  <a:lnTo>
                    <a:pt x="62" y="425"/>
                  </a:lnTo>
                  <a:lnTo>
                    <a:pt x="71" y="421"/>
                  </a:lnTo>
                  <a:lnTo>
                    <a:pt x="81" y="420"/>
                  </a:lnTo>
                  <a:lnTo>
                    <a:pt x="91" y="418"/>
                  </a:lnTo>
                  <a:lnTo>
                    <a:pt x="101" y="418"/>
                  </a:lnTo>
                  <a:lnTo>
                    <a:pt x="896" y="418"/>
                  </a:lnTo>
                  <a:lnTo>
                    <a:pt x="628" y="153"/>
                  </a:lnTo>
                  <a:lnTo>
                    <a:pt x="628" y="153"/>
                  </a:lnTo>
                  <a:lnTo>
                    <a:pt x="616" y="138"/>
                  </a:lnTo>
                  <a:lnTo>
                    <a:pt x="608" y="124"/>
                  </a:lnTo>
                  <a:lnTo>
                    <a:pt x="603" y="106"/>
                  </a:lnTo>
                  <a:lnTo>
                    <a:pt x="601" y="90"/>
                  </a:lnTo>
                  <a:lnTo>
                    <a:pt x="603" y="73"/>
                  </a:lnTo>
                  <a:lnTo>
                    <a:pt x="608" y="55"/>
                  </a:lnTo>
                  <a:lnTo>
                    <a:pt x="616" y="41"/>
                  </a:lnTo>
                  <a:lnTo>
                    <a:pt x="628" y="26"/>
                  </a:lnTo>
                  <a:lnTo>
                    <a:pt x="628" y="26"/>
                  </a:lnTo>
                  <a:lnTo>
                    <a:pt x="642" y="15"/>
                  </a:lnTo>
                  <a:lnTo>
                    <a:pt x="658" y="7"/>
                  </a:lnTo>
                  <a:lnTo>
                    <a:pt x="675" y="2"/>
                  </a:lnTo>
                  <a:lnTo>
                    <a:pt x="693" y="0"/>
                  </a:lnTo>
                  <a:lnTo>
                    <a:pt x="709" y="2"/>
                  </a:lnTo>
                  <a:lnTo>
                    <a:pt x="727" y="7"/>
                  </a:lnTo>
                  <a:lnTo>
                    <a:pt x="741" y="15"/>
                  </a:lnTo>
                  <a:lnTo>
                    <a:pt x="756" y="26"/>
                  </a:lnTo>
                  <a:lnTo>
                    <a:pt x="1190" y="455"/>
                  </a:lnTo>
                  <a:lnTo>
                    <a:pt x="1190" y="455"/>
                  </a:lnTo>
                  <a:lnTo>
                    <a:pt x="1202" y="468"/>
                  </a:lnTo>
                  <a:lnTo>
                    <a:pt x="1210" y="485"/>
                  </a:lnTo>
                  <a:lnTo>
                    <a:pt x="1215" y="501"/>
                  </a:lnTo>
                  <a:lnTo>
                    <a:pt x="1216" y="519"/>
                  </a:lnTo>
                  <a:lnTo>
                    <a:pt x="1215" y="535"/>
                  </a:lnTo>
                  <a:lnTo>
                    <a:pt x="1210" y="551"/>
                  </a:lnTo>
                  <a:lnTo>
                    <a:pt x="1202" y="568"/>
                  </a:lnTo>
                  <a:lnTo>
                    <a:pt x="1190" y="581"/>
                  </a:lnTo>
                  <a:lnTo>
                    <a:pt x="756" y="1010"/>
                  </a:lnTo>
                  <a:lnTo>
                    <a:pt x="756" y="1010"/>
                  </a:lnTo>
                  <a:lnTo>
                    <a:pt x="741" y="1021"/>
                  </a:lnTo>
                  <a:lnTo>
                    <a:pt x="727" y="1029"/>
                  </a:lnTo>
                  <a:lnTo>
                    <a:pt x="709" y="1034"/>
                  </a:lnTo>
                  <a:lnTo>
                    <a:pt x="693" y="1036"/>
                  </a:lnTo>
                  <a:lnTo>
                    <a:pt x="675" y="1034"/>
                  </a:lnTo>
                  <a:lnTo>
                    <a:pt x="658" y="1029"/>
                  </a:lnTo>
                  <a:lnTo>
                    <a:pt x="642" y="1021"/>
                  </a:lnTo>
                  <a:lnTo>
                    <a:pt x="628" y="1010"/>
                  </a:lnTo>
                  <a:lnTo>
                    <a:pt x="628" y="10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4200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417077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500253" y="4906460"/>
            <a:ext cx="2215515" cy="175022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l"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  <p:sp>
        <p:nvSpPr>
          <p:cNvPr id="4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326957" y="4906460"/>
            <a:ext cx="2474912" cy="175022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ctr">
              <a:defRPr sz="800">
                <a:solidFill>
                  <a:srgbClr val="FF0000"/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pic>
        <p:nvPicPr>
          <p:cNvPr id="7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 noProof="0" dirty="0">
              <a:latin typeface="+mj-lt"/>
            </a:endParaRPr>
          </a:p>
        </p:txBody>
      </p:sp>
      <p:sp>
        <p:nvSpPr>
          <p:cNvPr id="14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2647951" y="621506"/>
            <a:ext cx="3848100" cy="3871913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26800" b="1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0" hasCustomPrompt="1"/>
          </p:nvPr>
        </p:nvSpPr>
        <p:spPr>
          <a:xfrm>
            <a:off x="0" y="2260569"/>
            <a:ext cx="9144000" cy="621506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30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Chapter opening page</a:t>
            </a:r>
          </a:p>
        </p:txBody>
      </p:sp>
      <p:pic>
        <p:nvPicPr>
          <p:cNvPr id="6" name="Picture 2" descr="C:\_Clients\PPT\cdg-ppt\docs-client\axa_logo_open_white_rgb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265113"/>
            <a:ext cx="522000" cy="522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hapter 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000" y="265113"/>
            <a:ext cx="522000" cy="522000"/>
          </a:xfrm>
          <a:prstGeom prst="rect">
            <a:avLst/>
          </a:prstGeom>
          <a:noFill/>
        </p:spPr>
      </p:pic>
      <p:sp>
        <p:nvSpPr>
          <p:cNvPr id="6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2647951" y="621506"/>
            <a:ext cx="3848100" cy="3871913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26800" b="1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7" name="Espace réservé du contenu 9"/>
          <p:cNvSpPr>
            <a:spLocks noGrp="1"/>
          </p:cNvSpPr>
          <p:nvPr>
            <p:ph sz="quarter" idx="10" hasCustomPrompt="1"/>
          </p:nvPr>
        </p:nvSpPr>
        <p:spPr>
          <a:xfrm>
            <a:off x="0" y="2260569"/>
            <a:ext cx="9144000" cy="621506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3000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Chapter opening page</a:t>
            </a:r>
          </a:p>
        </p:txBody>
      </p:sp>
    </p:spTree>
    <p:extLst>
      <p:ext uri="{BB962C8B-B14F-4D97-AF65-F5344CB8AC3E}">
        <p14:creationId xmlns:p14="http://schemas.microsoft.com/office/powerpoint/2010/main" val="270751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271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 noProof="0" dirty="0">
              <a:latin typeface="+mj-lt"/>
            </a:endParaRPr>
          </a:p>
        </p:txBody>
      </p:sp>
      <p:sp>
        <p:nvSpPr>
          <p:cNvPr id="8" name="Rectangle 5"/>
          <p:cNvSpPr/>
          <p:nvPr userDrawn="1"/>
        </p:nvSpPr>
        <p:spPr>
          <a:xfrm>
            <a:off x="2458345" y="-2807"/>
            <a:ext cx="6685655" cy="5146308"/>
          </a:xfrm>
          <a:custGeom>
            <a:avLst/>
            <a:gdLst>
              <a:gd name="connsiteX0" fmla="*/ 0 w 7250400"/>
              <a:gd name="connsiteY0" fmla="*/ 0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0 w 7250400"/>
              <a:gd name="connsiteY4" fmla="*/ 0 h 6858000"/>
              <a:gd name="connsiteX0" fmla="*/ 5326743 w 7250400"/>
              <a:gd name="connsiteY0" fmla="*/ 29029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26743 w 7250400"/>
              <a:gd name="connsiteY4" fmla="*/ 29029 h 6858000"/>
              <a:gd name="connsiteX0" fmla="*/ 5297715 w 7250400"/>
              <a:gd name="connsiteY0" fmla="*/ 14514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297715 w 7250400"/>
              <a:gd name="connsiteY4" fmla="*/ 14514 h 6858000"/>
              <a:gd name="connsiteX0" fmla="*/ 530247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02478 w 7250400"/>
              <a:gd name="connsiteY4" fmla="*/ 2607 h 6858000"/>
              <a:gd name="connsiteX0" fmla="*/ 430413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4304138 w 7250400"/>
              <a:gd name="connsiteY4" fmla="*/ 2607 h 6858000"/>
              <a:gd name="connsiteX0" fmla="*/ 4298973 w 7250400"/>
              <a:gd name="connsiteY0" fmla="*/ 0 h 6861744"/>
              <a:gd name="connsiteX1" fmla="*/ 7250400 w 7250400"/>
              <a:gd name="connsiteY1" fmla="*/ 3744 h 6861744"/>
              <a:gd name="connsiteX2" fmla="*/ 7250400 w 7250400"/>
              <a:gd name="connsiteY2" fmla="*/ 6861744 h 6861744"/>
              <a:gd name="connsiteX3" fmla="*/ 0 w 7250400"/>
              <a:gd name="connsiteY3" fmla="*/ 6861744 h 6861744"/>
              <a:gd name="connsiteX4" fmla="*/ 4298973 w 7250400"/>
              <a:gd name="connsiteY4" fmla="*/ 0 h 686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0400" h="6861744">
                <a:moveTo>
                  <a:pt x="4298973" y="0"/>
                </a:moveTo>
                <a:lnTo>
                  <a:pt x="7250400" y="3744"/>
                </a:lnTo>
                <a:lnTo>
                  <a:pt x="7250400" y="6861744"/>
                </a:lnTo>
                <a:lnTo>
                  <a:pt x="0" y="6861744"/>
                </a:lnTo>
                <a:lnTo>
                  <a:pt x="4298973" y="0"/>
                </a:lnTo>
                <a:close/>
              </a:path>
            </a:pathLst>
          </a:custGeom>
          <a:solidFill>
            <a:srgbClr val="00A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040" tIns="53520" rIns="107040" bIns="53520" anchor="ctr"/>
          <a:lstStyle/>
          <a:p>
            <a:pPr algn="ctr" eaLnBrk="1" hangingPunct="1">
              <a:defRPr/>
            </a:pPr>
            <a:endParaRPr lang="fr-FR">
              <a:latin typeface="+mj-lt"/>
            </a:endParaRP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1" hasCustomPrompt="1"/>
          </p:nvPr>
        </p:nvSpPr>
        <p:spPr>
          <a:xfrm>
            <a:off x="0" y="1935560"/>
            <a:ext cx="9144000" cy="1270000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ctr">
              <a:buNone/>
              <a:defRPr sz="5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pic>
        <p:nvPicPr>
          <p:cNvPr id="6" name="Picture 2" descr="C:\_Clients\PPT\cdg-ppt\docs-client\axa_logo_open_white_rgb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265113"/>
            <a:ext cx="522000" cy="522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012343" y="1372353"/>
            <a:ext cx="5760000" cy="2880000"/>
          </a:xfrm>
          <a:prstGeom prst="rect">
            <a:avLst/>
          </a:prstGeom>
        </p:spPr>
        <p:txBody>
          <a:bodyPr lIns="0" tIns="0" rIns="0" bIns="0"/>
          <a:lstStyle>
            <a:lvl1pPr marL="809625" indent="-809625">
              <a:buClr>
                <a:schemeClr val="tx2"/>
              </a:buClr>
              <a:buFont typeface="+mj-lt"/>
              <a:buAutoNum type="arabicPeriod"/>
              <a:defRPr sz="16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0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  <p:sp>
        <p:nvSpPr>
          <p:cNvPr id="14" name="Espace réservé du pied de page 3"/>
          <p:cNvSpPr>
            <a:spLocks noGrp="1"/>
          </p:cNvSpPr>
          <p:nvPr>
            <p:ph type="ftr" sz="quarter" idx="13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4721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3999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001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Subtitle or next title (optional)</a:t>
            </a:r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10001" y="44662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234001" y="1126211"/>
            <a:ext cx="8824524" cy="3658695"/>
          </a:xfrm>
          <a:prstGeom prst="rect">
            <a:avLst/>
          </a:prstGeom>
        </p:spPr>
        <p:txBody>
          <a:bodyPr vert="horz" lIns="0" tIns="0" rIns="0" bIns="0"/>
          <a:lstStyle>
            <a:lvl1pPr marL="315916" indent="-315916">
              <a:buSzPct val="120000"/>
              <a:buFontTx/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  <a:cs typeface="Arial"/>
              </a:defRPr>
            </a:lvl1pPr>
            <a:lvl2pPr marL="631831" indent="-213708">
              <a:buClr>
                <a:srgbClr val="00727A"/>
              </a:buClr>
              <a:buSzPct val="100000"/>
              <a:buFont typeface="Wingdings" pitchFamily="2" charset="2"/>
              <a:buChar char="à"/>
              <a:defRPr sz="1400" baseline="0">
                <a:solidFill>
                  <a:schemeClr val="tx1"/>
                </a:solidFill>
                <a:latin typeface="+mn-lt"/>
                <a:cs typeface="Arial"/>
              </a:defRPr>
            </a:lvl2pPr>
            <a:lvl3pPr marL="947747" indent="-213708">
              <a:buClr>
                <a:srgbClr val="004563"/>
              </a:buClr>
              <a:buSzPct val="100000"/>
              <a:buFont typeface="Source Sans Pro" pitchFamily="34" charset="0"/>
              <a:buChar char="–"/>
              <a:defRPr sz="1300" i="1">
                <a:solidFill>
                  <a:schemeClr val="tx1"/>
                </a:solidFill>
                <a:latin typeface="+mn-lt"/>
                <a:cs typeface="Arial"/>
              </a:defRPr>
            </a:lvl3pPr>
            <a:lvl4pPr marL="1152163" indent="-204416">
              <a:buFont typeface="Arial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1365871" indent="-213708">
              <a:buFont typeface="Open Sans" pitchFamily="34" charset="0"/>
              <a:buChar char="&gt;"/>
              <a:defRPr sz="7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Espace réservé de la date 2"/>
          <p:cNvSpPr>
            <a:spLocks noGrp="1"/>
          </p:cNvSpPr>
          <p:nvPr>
            <p:ph type="dt" sz="half" idx="12"/>
          </p:nvPr>
        </p:nvSpPr>
        <p:spPr>
          <a:xfrm>
            <a:off x="11285" y="4937522"/>
            <a:ext cx="6157298" cy="156282"/>
          </a:xfrm>
        </p:spPr>
        <p:txBody>
          <a:bodyPr/>
          <a:lstStyle/>
          <a:p>
            <a:r>
              <a:rPr lang="fr-FR"/>
              <a:t>How I saved the World with Dailyclean, an open-sourced tool developed in Quarkus l 21/09/2023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/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34000" y="1230406"/>
            <a:ext cx="882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Table title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3" hasCustomPrompt="1"/>
          </p:nvPr>
        </p:nvSpPr>
        <p:spPr>
          <a:xfrm>
            <a:off x="234000" y="1764506"/>
            <a:ext cx="8820000" cy="250031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on the icon to add a table</a:t>
            </a:r>
            <a:endParaRPr lang="fr-FR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234000" y="1444719"/>
            <a:ext cx="882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Table subtitle</a:t>
            </a:r>
          </a:p>
        </p:txBody>
      </p:sp>
      <p:pic>
        <p:nvPicPr>
          <p:cNvPr id="10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  <p:sp>
        <p:nvSpPr>
          <p:cNvPr id="17" name="Espace réservé du pied de page 3"/>
          <p:cNvSpPr>
            <a:spLocks noGrp="1"/>
          </p:cNvSpPr>
          <p:nvPr>
            <p:ph type="ftr" sz="quarter" idx="15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918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gram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91372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800">
                <a:solidFill>
                  <a:srgbClr val="027180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33997" y="1230406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233997" y="1444719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233997" y="1778794"/>
            <a:ext cx="4140000" cy="243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  <a:endParaRPr lang="fr-FR" dirty="0"/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16" hasCustomPrompt="1"/>
          </p:nvPr>
        </p:nvSpPr>
        <p:spPr>
          <a:xfrm>
            <a:off x="4570413" y="1230406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7" hasCustomPrompt="1"/>
          </p:nvPr>
        </p:nvSpPr>
        <p:spPr>
          <a:xfrm>
            <a:off x="4570413" y="1444719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24" name="Espace réservé du graphique 3"/>
          <p:cNvSpPr>
            <a:spLocks noGrp="1"/>
          </p:cNvSpPr>
          <p:nvPr>
            <p:ph type="chart" sz="quarter" idx="18" hasCustomPrompt="1"/>
          </p:nvPr>
        </p:nvSpPr>
        <p:spPr>
          <a:xfrm>
            <a:off x="4570413" y="1778794"/>
            <a:ext cx="4140000" cy="2430000"/>
          </a:xfrm>
          <a:prstGeom prst="rect">
            <a:avLst/>
          </a:prstGeom>
        </p:spPr>
        <p:txBody>
          <a:bodyPr anchor="ctr"/>
          <a:lstStyle>
            <a:lvl1pPr marL="0" marR="0" indent="0" algn="ctr" defTabSz="91372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  <a:endParaRPr lang="fr-FR" dirty="0"/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  <p:sp>
        <p:nvSpPr>
          <p:cNvPr id="15" name="Espace réservé du pied de page 3"/>
          <p:cNvSpPr>
            <a:spLocks noGrp="1"/>
          </p:cNvSpPr>
          <p:nvPr>
            <p:ph type="ftr" sz="quarter" idx="19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335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gr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234000" y="205978"/>
            <a:ext cx="8820000" cy="35282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24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33999" y="571705"/>
            <a:ext cx="8820000" cy="2855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>
                <a:solidFill>
                  <a:srgbClr val="027180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33997" y="1230406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233997" y="1444719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233997" y="1778794"/>
            <a:ext cx="4140000" cy="115014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16" hasCustomPrompt="1"/>
          </p:nvPr>
        </p:nvSpPr>
        <p:spPr>
          <a:xfrm>
            <a:off x="4611357" y="1230406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7" hasCustomPrompt="1"/>
          </p:nvPr>
        </p:nvSpPr>
        <p:spPr>
          <a:xfrm>
            <a:off x="4611357" y="1444719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24" name="Espace réservé du graphique 3"/>
          <p:cNvSpPr>
            <a:spLocks noGrp="1"/>
          </p:cNvSpPr>
          <p:nvPr>
            <p:ph type="chart" sz="quarter" idx="18" hasCustomPrompt="1"/>
          </p:nvPr>
        </p:nvSpPr>
        <p:spPr>
          <a:xfrm>
            <a:off x="4611357" y="1778794"/>
            <a:ext cx="4140000" cy="115014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13" name="Espace réservé du texte 2"/>
          <p:cNvSpPr>
            <a:spLocks noGrp="1"/>
          </p:cNvSpPr>
          <p:nvPr>
            <p:ph type="body" sz="quarter" idx="19" hasCustomPrompt="1"/>
          </p:nvPr>
        </p:nvSpPr>
        <p:spPr>
          <a:xfrm>
            <a:off x="233997" y="3073494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4" name="Espace réservé du texte 2"/>
          <p:cNvSpPr>
            <a:spLocks noGrp="1"/>
          </p:cNvSpPr>
          <p:nvPr>
            <p:ph type="body" sz="quarter" idx="20" hasCustomPrompt="1"/>
          </p:nvPr>
        </p:nvSpPr>
        <p:spPr>
          <a:xfrm>
            <a:off x="233997" y="3287807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15" name="Espace réservé du graphique 3"/>
          <p:cNvSpPr>
            <a:spLocks noGrp="1"/>
          </p:cNvSpPr>
          <p:nvPr>
            <p:ph type="chart" sz="quarter" idx="21" hasCustomPrompt="1"/>
          </p:nvPr>
        </p:nvSpPr>
        <p:spPr>
          <a:xfrm>
            <a:off x="233997" y="3621882"/>
            <a:ext cx="4140000" cy="115014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17" name="Espace réservé du texte 2"/>
          <p:cNvSpPr>
            <a:spLocks noGrp="1"/>
          </p:cNvSpPr>
          <p:nvPr>
            <p:ph type="body" sz="quarter" idx="22" hasCustomPrompt="1"/>
          </p:nvPr>
        </p:nvSpPr>
        <p:spPr>
          <a:xfrm>
            <a:off x="4611357" y="3073494"/>
            <a:ext cx="4140000" cy="2126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sz="quarter" idx="23" hasCustomPrompt="1"/>
          </p:nvPr>
        </p:nvSpPr>
        <p:spPr>
          <a:xfrm>
            <a:off x="4611357" y="3287807"/>
            <a:ext cx="4140000" cy="234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19" name="Espace réservé du graphique 3"/>
          <p:cNvSpPr>
            <a:spLocks noGrp="1"/>
          </p:cNvSpPr>
          <p:nvPr>
            <p:ph type="chart" sz="quarter" idx="24" hasCustomPrompt="1"/>
          </p:nvPr>
        </p:nvSpPr>
        <p:spPr>
          <a:xfrm>
            <a:off x="4611357" y="3621882"/>
            <a:ext cx="4140000" cy="115014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pic>
        <p:nvPicPr>
          <p:cNvPr id="20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46" y="4877227"/>
            <a:ext cx="176979" cy="17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500253" y="4906460"/>
            <a:ext cx="2215515" cy="175022"/>
          </a:xfrm>
        </p:spPr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  <p:sp>
        <p:nvSpPr>
          <p:cNvPr id="25" name="Espace réservé du pied de page 3"/>
          <p:cNvSpPr>
            <a:spLocks noGrp="1"/>
          </p:cNvSpPr>
          <p:nvPr>
            <p:ph type="ftr" sz="quarter" idx="25"/>
          </p:nvPr>
        </p:nvSpPr>
        <p:spPr>
          <a:xfrm>
            <a:off x="3326957" y="4906460"/>
            <a:ext cx="2474912" cy="175022"/>
          </a:xfrm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550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4"/>
          <p:cNvSpPr txBox="1">
            <a:spLocks/>
          </p:cNvSpPr>
          <p:nvPr userDrawn="1"/>
        </p:nvSpPr>
        <p:spPr>
          <a:xfrm>
            <a:off x="8685349" y="4906460"/>
            <a:ext cx="618597" cy="249636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816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8FEFB8-6B6E-4DC1-A5E4-A1258711B442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 pitchFamily="34" charset="0"/>
                <a:ea typeface="+mn-ea"/>
                <a:cs typeface="Arial" pitchFamily="34" charset="0"/>
              </a:rPr>
              <a:pPr marL="0" marR="0" lvl="0" indent="0" algn="ctr" defTabSz="8162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6779133" y="4931171"/>
            <a:ext cx="2215515" cy="175022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l">
              <a:defRPr sz="800">
                <a:solidFill>
                  <a:schemeClr val="tx1"/>
                </a:solidFill>
                <a:latin typeface="Source Sans Pro" pitchFamily="34" charset="0"/>
              </a:defRPr>
            </a:lvl1pPr>
          </a:lstStyle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326957" y="4906460"/>
            <a:ext cx="2474912" cy="175022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ctr">
              <a:defRPr sz="800">
                <a:solidFill>
                  <a:srgbClr val="FF0000"/>
                </a:solidFill>
                <a:latin typeface="Source Sans Pro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2" name="MSIPCMContentMarking" descr="{&quot;HashCode&quot;:-496329073,&quot;Placement&quot;:&quot;Footer&quot;,&quot;Top&quot;:372.1359,&quot;Left&quot;:0.0,&quot;SlideWidth&quot;:720,&quot;SlideHeight&quot;:405}">
            <a:extLst>
              <a:ext uri="{FF2B5EF4-FFF2-40B4-BE49-F238E27FC236}">
                <a16:creationId xmlns:a16="http://schemas.microsoft.com/office/drawing/2014/main" id="{7562EBED-9CD3-4441-B03C-B02AD6371D3A}"/>
              </a:ext>
            </a:extLst>
          </p:cNvPr>
          <p:cNvSpPr txBox="1"/>
          <p:nvPr userDrawn="1"/>
        </p:nvSpPr>
        <p:spPr bwMode="auto">
          <a:xfrm>
            <a:off x="0" y="4726126"/>
            <a:ext cx="1394988" cy="417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rtlCol="0" anchor="ctr" anchorCtr="1">
            <a:spAutoFit/>
          </a:bodyPr>
          <a:lstStyle/>
          <a:p>
            <a:pPr algn="l" eaLnBrk="1" hangingPunct="1">
              <a:spcBef>
                <a:spcPct val="0"/>
              </a:spcBef>
              <a:spcAft>
                <a:spcPct val="0"/>
              </a:spcAft>
            </a:pPr>
            <a:r>
              <a:rPr lang="fr-FR" sz="1000" dirty="0">
                <a:solidFill>
                  <a:srgbClr val="000000"/>
                </a:solidFill>
                <a:latin typeface="Calibri" panose="020F0502020204030204" pitchFamily="34" charset="0"/>
                <a:cs typeface="Arial" pitchFamily="34" charset="0"/>
              </a:rPr>
              <a:t>
 Classification : Public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DEAD50-C561-4767-AD7B-08B1629348E6}"/>
              </a:ext>
            </a:extLst>
          </p:cNvPr>
          <p:cNvSpPr/>
          <p:nvPr userDrawn="1"/>
        </p:nvSpPr>
        <p:spPr>
          <a:xfrm>
            <a:off x="79513" y="4815509"/>
            <a:ext cx="1315475" cy="290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9" r:id="rId3"/>
    <p:sldLayoutId id="2147483896" r:id="rId4"/>
    <p:sldLayoutId id="2147483900" r:id="rId5"/>
    <p:sldLayoutId id="2147483898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897" r:id="rId14"/>
  </p:sldLayoutIdLst>
  <p:hf sldNum="0" hdr="0" ftr="0"/>
  <p:txStyles>
    <p:titleStyle>
      <a:lvl1pPr algn="ctr" defTabSz="81568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81568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2pPr>
      <a:lvl3pPr algn="ctr" defTabSz="81568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3pPr>
      <a:lvl4pPr algn="ctr" defTabSz="81568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4pPr>
      <a:lvl5pPr algn="ctr" defTabSz="81568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5pPr>
      <a:lvl6pPr marL="535115" algn="ctr" defTabSz="81568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1070230" algn="ctr" defTabSz="81568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605346" algn="ctr" defTabSz="81568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2140462" algn="ctr" defTabSz="81568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04719" indent="-304719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462" indent="-254553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063" indent="-202527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426974" indent="-202527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5743" indent="-202527" algn="l" defTabSz="81568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435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513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0592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8670" indent="-204039" algn="l" defTabSz="81615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079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158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237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315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396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473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552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4631" algn="l" defTabSz="8161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AxaGuilDEv/dailyclean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guillaume.thomas@axa.fr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How I saved the World with </a:t>
            </a:r>
            <a:r>
              <a:rPr lang="en-US" sz="4400" dirty="0" err="1"/>
              <a:t>Dailyclean</a:t>
            </a:r>
            <a:r>
              <a:rPr lang="en-US" sz="4400" dirty="0"/>
              <a:t>, an open-source tool developed in </a:t>
            </a:r>
            <a:r>
              <a:rPr lang="en-US" sz="4400" dirty="0" err="1"/>
              <a:t>Quarkus</a:t>
            </a:r>
            <a:endParaRPr lang="en-US" sz="44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6258689" y="4761716"/>
            <a:ext cx="2696400" cy="260842"/>
          </a:xfrm>
        </p:spPr>
        <p:txBody>
          <a:bodyPr/>
          <a:lstStyle/>
          <a:p>
            <a:r>
              <a:rPr lang="en-US" dirty="0"/>
              <a:t>21/09/2023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>
                <a:cs typeface="Calibri" pitchFamily="34" charset="0"/>
              </a:rPr>
              <a:t>Guillaume THOMAS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6C259-779C-415E-B8D1-943154AB7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Finops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leading</a:t>
            </a:r>
            <a:r>
              <a:rPr lang="fr-FR" dirty="0"/>
              <a:t> us to </a:t>
            </a:r>
            <a:r>
              <a:rPr lang="fr-FR" dirty="0" err="1"/>
              <a:t>Dailyclean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16F450-1A9B-43B9-B340-80270D57F1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73AA8C0D-6B86-4F00-9984-D1042F35EF4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B12B83B-340F-43F7-96F5-95BF9C409702}"/>
              </a:ext>
            </a:extLst>
          </p:cNvPr>
          <p:cNvSpPr/>
          <p:nvPr/>
        </p:nvSpPr>
        <p:spPr>
          <a:xfrm>
            <a:off x="3736386" y="1189853"/>
            <a:ext cx="1375257" cy="768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RAM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7040B3-B03A-4F1E-9C57-A24041B40786}"/>
              </a:ext>
            </a:extLst>
          </p:cNvPr>
          <p:cNvSpPr txBox="1">
            <a:spLocks/>
          </p:cNvSpPr>
          <p:nvPr/>
        </p:nvSpPr>
        <p:spPr>
          <a:xfrm>
            <a:off x="7004653" y="3044018"/>
            <a:ext cx="215445" cy="23544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1200" dirty="0"/>
              <a:t>$</a:t>
            </a:r>
            <a:endParaRPr lang="en-US" sz="1200" dirty="0">
              <a:ea typeface="Source Sans Pro" panose="020B0503030403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89C2B9-3A97-4562-B15D-48894DC0CBD7}"/>
              </a:ext>
            </a:extLst>
          </p:cNvPr>
          <p:cNvSpPr txBox="1">
            <a:spLocks/>
          </p:cNvSpPr>
          <p:nvPr/>
        </p:nvSpPr>
        <p:spPr>
          <a:xfrm>
            <a:off x="2412341" y="2416273"/>
            <a:ext cx="904735" cy="1731243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12000" dirty="0"/>
              <a:t>$</a:t>
            </a:r>
            <a:endParaRPr lang="en-US" sz="12000" dirty="0">
              <a:ea typeface="Source Sans Pro" panose="020B0503030403020204" pitchFamily="34" charset="0"/>
            </a:endParaRPr>
          </a:p>
        </p:txBody>
      </p:sp>
      <p:cxnSp>
        <p:nvCxnSpPr>
          <p:cNvPr id="13" name="Connecteur droit avec flèche 12" descr="The costs are divided by 10">
            <a:extLst>
              <a:ext uri="{FF2B5EF4-FFF2-40B4-BE49-F238E27FC236}">
                <a16:creationId xmlns:a16="http://schemas.microsoft.com/office/drawing/2014/main" id="{4D3FFE49-6317-42DA-9813-39BAEBAC2D35}"/>
              </a:ext>
            </a:extLst>
          </p:cNvPr>
          <p:cNvCxnSpPr>
            <a:cxnSpLocks/>
          </p:cNvCxnSpPr>
          <p:nvPr/>
        </p:nvCxnSpPr>
        <p:spPr>
          <a:xfrm>
            <a:off x="3331707" y="3161743"/>
            <a:ext cx="35226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B0E4E7DE-E4FF-4CDE-8FD1-91D155C3F5DD}"/>
              </a:ext>
            </a:extLst>
          </p:cNvPr>
          <p:cNvSpPr txBox="1">
            <a:spLocks/>
          </p:cNvSpPr>
          <p:nvPr/>
        </p:nvSpPr>
        <p:spPr>
          <a:xfrm>
            <a:off x="4542627" y="2525339"/>
            <a:ext cx="952826" cy="588623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fr-FR" sz="3750" dirty="0"/>
              <a:t>÷ 10</a:t>
            </a:r>
            <a:endParaRPr lang="en-US" sz="3750" dirty="0"/>
          </a:p>
        </p:txBody>
      </p:sp>
      <p:pic>
        <p:nvPicPr>
          <p:cNvPr id="17" name="Image 16" descr="A really happy cat !">
            <a:extLst>
              <a:ext uri="{FF2B5EF4-FFF2-40B4-BE49-F238E27FC236}">
                <a16:creationId xmlns:a16="http://schemas.microsoft.com/office/drawing/2014/main" id="{8CFA5696-54CF-42A9-96AF-D47492938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010" y="2794488"/>
            <a:ext cx="734507" cy="734507"/>
          </a:xfrm>
          <a:prstGeom prst="rect">
            <a:avLst/>
          </a:prstGeom>
        </p:spPr>
      </p:pic>
      <p:pic>
        <p:nvPicPr>
          <p:cNvPr id="18" name="Image 17" descr="Une image contenant chat, assis, intérieur, mur&#10;&#10;Description générée automatiquement">
            <a:extLst>
              <a:ext uri="{FF2B5EF4-FFF2-40B4-BE49-F238E27FC236}">
                <a16:creationId xmlns:a16="http://schemas.microsoft.com/office/drawing/2014/main" id="{88B06082-508A-4129-8D23-9377238A2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4" y="2416273"/>
            <a:ext cx="1375256" cy="171906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180AFDE-EDA9-48C8-B5D5-2D9F294B9587}"/>
              </a:ext>
            </a:extLst>
          </p:cNvPr>
          <p:cNvSpPr txBox="1">
            <a:spLocks/>
          </p:cNvSpPr>
          <p:nvPr/>
        </p:nvSpPr>
        <p:spPr>
          <a:xfrm>
            <a:off x="1895372" y="4147516"/>
            <a:ext cx="1938672" cy="34624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fr-FR" sz="2000" dirty="0"/>
              <a:t>XX XXX $ / </a:t>
            </a:r>
            <a:r>
              <a:rPr lang="fr-FR" sz="2000" dirty="0" err="1"/>
              <a:t>month</a:t>
            </a:r>
            <a:endParaRPr lang="en-US" sz="20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2465D6A-C3BE-4FE0-86A8-2483268F6017}"/>
              </a:ext>
            </a:extLst>
          </p:cNvPr>
          <p:cNvSpPr txBox="1">
            <a:spLocks/>
          </p:cNvSpPr>
          <p:nvPr/>
        </p:nvSpPr>
        <p:spPr>
          <a:xfrm>
            <a:off x="6183114" y="4156520"/>
            <a:ext cx="1858522" cy="34624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fr-FR" sz="2000" dirty="0"/>
              <a:t>X XXX $ / </a:t>
            </a:r>
            <a:r>
              <a:rPr lang="fr-FR" sz="2000" dirty="0" err="1"/>
              <a:t>month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630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4" grpId="0"/>
      <p:bldP spid="21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3AB0F-3E8F-4C61-87DD-D55505620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Balancing </a:t>
            </a:r>
            <a:r>
              <a:rPr lang="fr-FR" dirty="0" err="1"/>
              <a:t>availability</a:t>
            </a:r>
            <a:r>
              <a:rPr lang="fr-FR" dirty="0"/>
              <a:t> and </a:t>
            </a:r>
            <a:r>
              <a:rPr lang="fr-FR" dirty="0" err="1"/>
              <a:t>actual</a:t>
            </a:r>
            <a:r>
              <a:rPr lang="fr-FR" dirty="0"/>
              <a:t>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F0E266-409F-4E27-BD69-C8D108EC99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Global observations at AXA for </a:t>
            </a:r>
            <a:r>
              <a:rPr lang="fr-FR" dirty="0" err="1"/>
              <a:t>our</a:t>
            </a:r>
            <a:r>
              <a:rPr lang="fr-FR" dirty="0"/>
              <a:t> IT </a:t>
            </a:r>
            <a:r>
              <a:rPr lang="fr-FR" dirty="0" err="1"/>
              <a:t>projects</a:t>
            </a:r>
            <a:r>
              <a:rPr lang="fr-FR" dirty="0"/>
              <a:t>. Have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ever</a:t>
            </a:r>
            <a:r>
              <a:rPr lang="fr-FR" dirty="0"/>
              <a:t> </a:t>
            </a:r>
            <a:r>
              <a:rPr lang="fr-FR" dirty="0" err="1"/>
              <a:t>noticed</a:t>
            </a:r>
            <a:r>
              <a:rPr lang="fr-FR" dirty="0"/>
              <a:t>?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A428538-8A96-43B4-BE37-C149705A08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Usually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let </a:t>
            </a:r>
            <a:r>
              <a:rPr lang="fr-FR" dirty="0" err="1"/>
              <a:t>our</a:t>
            </a:r>
            <a:r>
              <a:rPr lang="fr-FR" dirty="0"/>
              <a:t> applications up:</a:t>
            </a:r>
          </a:p>
          <a:p>
            <a:pPr lvl="1"/>
            <a:r>
              <a:rPr lang="fr-FR" dirty="0"/>
              <a:t>24 </a:t>
            </a:r>
            <a:r>
              <a:rPr lang="fr-FR" dirty="0" err="1"/>
              <a:t>hours</a:t>
            </a:r>
            <a:r>
              <a:rPr lang="fr-FR" dirty="0"/>
              <a:t> per </a:t>
            </a:r>
            <a:r>
              <a:rPr lang="fr-FR" dirty="0" err="1"/>
              <a:t>day</a:t>
            </a:r>
            <a:r>
              <a:rPr lang="fr-FR" dirty="0"/>
              <a:t> | 7 </a:t>
            </a:r>
            <a:r>
              <a:rPr lang="fr-FR" dirty="0" err="1"/>
              <a:t>days</a:t>
            </a:r>
            <a:r>
              <a:rPr lang="fr-FR" dirty="0"/>
              <a:t> per </a:t>
            </a:r>
            <a:r>
              <a:rPr lang="fr-FR" dirty="0" err="1"/>
              <a:t>week</a:t>
            </a:r>
            <a:r>
              <a:rPr lang="fr-FR" dirty="0"/>
              <a:t> | 12 </a:t>
            </a:r>
            <a:r>
              <a:rPr lang="fr-FR" dirty="0" err="1"/>
              <a:t>months</a:t>
            </a:r>
            <a:r>
              <a:rPr lang="fr-FR" dirty="0"/>
              <a:t> per </a:t>
            </a:r>
            <a:r>
              <a:rPr lang="fr-FR" dirty="0" err="1"/>
              <a:t>year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BUT, </a:t>
            </a:r>
            <a:r>
              <a:rPr lang="fr-FR" dirty="0" err="1"/>
              <a:t>often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applications to </a:t>
            </a:r>
            <a:r>
              <a:rPr lang="fr-FR" dirty="0" err="1"/>
              <a:t>be</a:t>
            </a:r>
            <a:r>
              <a:rPr lang="fr-FR" dirty="0"/>
              <a:t> up </a:t>
            </a:r>
            <a:r>
              <a:rPr lang="fr-FR" dirty="0" err="1"/>
              <a:t>only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12 </a:t>
            </a:r>
            <a:r>
              <a:rPr lang="fr-FR" dirty="0" err="1"/>
              <a:t>hours</a:t>
            </a:r>
            <a:r>
              <a:rPr lang="fr-FR" dirty="0"/>
              <a:t> per </a:t>
            </a:r>
            <a:r>
              <a:rPr lang="fr-FR" dirty="0" err="1"/>
              <a:t>day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SO, in </a:t>
            </a:r>
            <a:r>
              <a:rPr lang="fr-FR" dirty="0" err="1"/>
              <a:t>that</a:t>
            </a:r>
            <a:r>
              <a:rPr lang="fr-FR" dirty="0"/>
              <a:t> case, </a:t>
            </a:r>
            <a:r>
              <a:rPr lang="fr-FR" dirty="0" err="1"/>
              <a:t>our</a:t>
            </a:r>
            <a:r>
              <a:rPr lang="fr-FR" dirty="0"/>
              <a:t> applications are NOT </a:t>
            </a:r>
            <a:r>
              <a:rPr lang="fr-FR" dirty="0" err="1"/>
              <a:t>used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12 </a:t>
            </a:r>
            <a:r>
              <a:rPr lang="fr-FR" dirty="0" err="1"/>
              <a:t>hours</a:t>
            </a:r>
            <a:r>
              <a:rPr lang="fr-FR" dirty="0"/>
              <a:t> per </a:t>
            </a:r>
            <a:r>
              <a:rPr lang="fr-FR" dirty="0" err="1"/>
              <a:t>day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D8B9490E-E41F-4F5A-867A-BC224CE058D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DDE46C-0623-4FE3-A0F5-3E4A24590ECE}"/>
              </a:ext>
            </a:extLst>
          </p:cNvPr>
          <p:cNvSpPr txBox="1">
            <a:spLocks/>
          </p:cNvSpPr>
          <p:nvPr/>
        </p:nvSpPr>
        <p:spPr>
          <a:xfrm>
            <a:off x="3399872" y="3745661"/>
            <a:ext cx="2344256" cy="1066446"/>
          </a:xfrm>
          <a:prstGeom prst="rect">
            <a:avLst/>
          </a:prstGeom>
        </p:spPr>
        <p:txBody>
          <a:bodyPr vert="horz" wrap="squar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7200" dirty="0">
                <a:solidFill>
                  <a:srgbClr val="FF0000"/>
                </a:solidFill>
                <a:ea typeface="Source Sans Pro" panose="020B0503030403020204" pitchFamily="34" charset="0"/>
              </a:rPr>
              <a:t>67 %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65A6AC-E576-423E-9687-5B7E964A85BE}"/>
              </a:ext>
            </a:extLst>
          </p:cNvPr>
          <p:cNvSpPr txBox="1"/>
          <p:nvPr/>
        </p:nvSpPr>
        <p:spPr bwMode="auto">
          <a:xfrm>
            <a:off x="2165737" y="2211127"/>
            <a:ext cx="144911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400" dirty="0">
                <a:latin typeface="+mj-lt"/>
                <a:cs typeface="Arial" pitchFamily="34" charset="0"/>
              </a:rPr>
              <a:t>| 60 </a:t>
            </a:r>
            <a:r>
              <a:rPr lang="fr-FR" sz="1400" dirty="0" err="1">
                <a:latin typeface="+mj-lt"/>
                <a:cs typeface="Arial" pitchFamily="34" charset="0"/>
              </a:rPr>
              <a:t>hours</a:t>
            </a:r>
            <a:r>
              <a:rPr lang="fr-FR" sz="1400" dirty="0">
                <a:latin typeface="+mj-lt"/>
                <a:cs typeface="Arial" pitchFamily="34" charset="0"/>
              </a:rPr>
              <a:t> per </a:t>
            </a:r>
            <a:r>
              <a:rPr lang="fr-FR" sz="1400" dirty="0" err="1">
                <a:latin typeface="+mj-lt"/>
                <a:cs typeface="Arial" pitchFamily="34" charset="0"/>
              </a:rPr>
              <a:t>week</a:t>
            </a:r>
            <a:endParaRPr lang="fr-FR" sz="1400" dirty="0">
              <a:latin typeface="+mj-lt"/>
              <a:cs typeface="Arial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177AB7-0FE7-4E0A-BF37-58957794A681}"/>
              </a:ext>
            </a:extLst>
          </p:cNvPr>
          <p:cNvSpPr txBox="1"/>
          <p:nvPr/>
        </p:nvSpPr>
        <p:spPr bwMode="auto">
          <a:xfrm>
            <a:off x="3670608" y="2203161"/>
            <a:ext cx="17216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400" dirty="0">
                <a:latin typeface="+mj-lt"/>
                <a:cs typeface="Arial" pitchFamily="34" charset="0"/>
              </a:rPr>
              <a:t>| 240 </a:t>
            </a:r>
            <a:r>
              <a:rPr lang="fr-FR" sz="1400" dirty="0" err="1">
                <a:latin typeface="+mj-lt"/>
                <a:cs typeface="Arial" pitchFamily="34" charset="0"/>
              </a:rPr>
              <a:t>hours</a:t>
            </a:r>
            <a:r>
              <a:rPr lang="fr-FR" sz="1400" dirty="0">
                <a:latin typeface="+mj-lt"/>
                <a:cs typeface="Arial" pitchFamily="34" charset="0"/>
              </a:rPr>
              <a:t> per </a:t>
            </a:r>
            <a:r>
              <a:rPr lang="fr-FR" sz="1400" dirty="0" err="1">
                <a:latin typeface="+mj-lt"/>
                <a:cs typeface="Arial" pitchFamily="34" charset="0"/>
              </a:rPr>
              <a:t>months</a:t>
            </a:r>
            <a:endParaRPr lang="fr-FR" sz="1400" dirty="0">
              <a:latin typeface="+mj-lt"/>
              <a:cs typeface="Arial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7EF1F2-D013-4E89-A79F-55C3F992C643}"/>
              </a:ext>
            </a:extLst>
          </p:cNvPr>
          <p:cNvSpPr txBox="1"/>
          <p:nvPr/>
        </p:nvSpPr>
        <p:spPr bwMode="auto">
          <a:xfrm>
            <a:off x="2165737" y="3010720"/>
            <a:ext cx="141224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400" dirty="0">
                <a:latin typeface="+mj-lt"/>
                <a:cs typeface="Arial" pitchFamily="34" charset="0"/>
              </a:rPr>
              <a:t>| 4,5 </a:t>
            </a:r>
            <a:r>
              <a:rPr lang="fr-FR" sz="1400" dirty="0" err="1">
                <a:latin typeface="+mj-lt"/>
                <a:cs typeface="Arial" pitchFamily="34" charset="0"/>
              </a:rPr>
              <a:t>days</a:t>
            </a:r>
            <a:r>
              <a:rPr lang="fr-FR" sz="1400" dirty="0">
                <a:latin typeface="+mj-lt"/>
                <a:cs typeface="Arial" pitchFamily="34" charset="0"/>
              </a:rPr>
              <a:t> per </a:t>
            </a:r>
            <a:r>
              <a:rPr lang="fr-FR" sz="1400" dirty="0" err="1">
                <a:latin typeface="+mj-lt"/>
                <a:cs typeface="Arial" pitchFamily="34" charset="0"/>
              </a:rPr>
              <a:t>week</a:t>
            </a:r>
            <a:endParaRPr lang="fr-FR" sz="1400" dirty="0">
              <a:latin typeface="+mj-lt"/>
              <a:cs typeface="Arial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E0741C8-D5F9-44E3-B2B8-0804FAD8CE1D}"/>
              </a:ext>
            </a:extLst>
          </p:cNvPr>
          <p:cNvSpPr txBox="1"/>
          <p:nvPr/>
        </p:nvSpPr>
        <p:spPr bwMode="auto">
          <a:xfrm>
            <a:off x="3614852" y="3005024"/>
            <a:ext cx="143789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400" dirty="0">
                <a:latin typeface="+mj-lt"/>
                <a:cs typeface="Arial" pitchFamily="34" charset="0"/>
              </a:rPr>
              <a:t>| 7 </a:t>
            </a:r>
            <a:r>
              <a:rPr lang="fr-FR" sz="1400" dirty="0" err="1">
                <a:latin typeface="+mj-lt"/>
                <a:cs typeface="Arial" pitchFamily="34" charset="0"/>
              </a:rPr>
              <a:t>months</a:t>
            </a:r>
            <a:r>
              <a:rPr lang="fr-FR" sz="1400" dirty="0">
                <a:latin typeface="+mj-lt"/>
                <a:cs typeface="Arial" pitchFamily="34" charset="0"/>
              </a:rPr>
              <a:t> per </a:t>
            </a:r>
            <a:r>
              <a:rPr lang="fr-FR" sz="1400" dirty="0" err="1">
                <a:latin typeface="+mj-lt"/>
                <a:cs typeface="Arial" pitchFamily="34" charset="0"/>
              </a:rPr>
              <a:t>year</a:t>
            </a:r>
            <a:endParaRPr lang="fr-FR" sz="14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6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/>
      <p:bldP spid="6" grpId="0"/>
      <p:bldP spid="9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6549A-C161-45FE-811F-EAF2CC34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2D362A-B171-4540-B2A9-57B661191C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AEC5251-899F-4F09-8500-3DBEA01261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3236547-4F74-4DF0-8493-BB7B8214EE0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10/07/2023</a:t>
            </a:r>
            <a:endParaRPr lang="en-US" noProof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C9446C3-31C1-D06D-6008-95CE01AA5033}"/>
              </a:ext>
            </a:extLst>
          </p:cNvPr>
          <p:cNvSpPr txBox="1"/>
          <p:nvPr/>
        </p:nvSpPr>
        <p:spPr bwMode="auto">
          <a:xfrm>
            <a:off x="1372682" y="1894165"/>
            <a:ext cx="654263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eaLnBrk="1" hangingPunct="1"/>
            <a:r>
              <a:rPr lang="fr-FR" sz="7200" b="1" i="0" dirty="0">
                <a:effectLst/>
                <a:latin typeface="var(--pfe-theme--font-family--heading,&quot;Red Hat Display&quot;,&quot;RedHatDisplay&quot;,&quot;Overpass&quot;,Overpass,Arial,sans-serif)"/>
              </a:rPr>
              <a:t>#LightSwitchOps</a:t>
            </a:r>
          </a:p>
        </p:txBody>
      </p:sp>
    </p:spTree>
    <p:extLst>
      <p:ext uri="{BB962C8B-B14F-4D97-AF65-F5344CB8AC3E}">
        <p14:creationId xmlns:p14="http://schemas.microsoft.com/office/powerpoint/2010/main" val="107901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95117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1785C-D03A-404C-B83D-EA3B7CB7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synthesis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FF7DBE-3F66-44B1-9007-967E7CA644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17F760-5A92-47F2-8AF6-3A5DABD903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6498ECE-5E14-4D33-99A1-AA573F87A5B6}"/>
              </a:ext>
            </a:extLst>
          </p:cNvPr>
          <p:cNvSpPr txBox="1">
            <a:spLocks/>
          </p:cNvSpPr>
          <p:nvPr/>
        </p:nvSpPr>
        <p:spPr>
          <a:xfrm>
            <a:off x="4399202" y="2152453"/>
            <a:ext cx="744436" cy="48474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3000" dirty="0"/>
              <a:t>Job</a:t>
            </a:r>
            <a:endParaRPr lang="en-US" sz="2700" dirty="0">
              <a:ea typeface="Source Sans Pro" panose="020B0503030403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B61D298-105C-4D50-949F-2093CFF323B2}"/>
              </a:ext>
            </a:extLst>
          </p:cNvPr>
          <p:cNvSpPr txBox="1">
            <a:spLocks/>
          </p:cNvSpPr>
          <p:nvPr/>
        </p:nvSpPr>
        <p:spPr>
          <a:xfrm>
            <a:off x="981912" y="2155997"/>
            <a:ext cx="1518685" cy="48474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3000" dirty="0" err="1"/>
              <a:t>CronJob</a:t>
            </a:r>
            <a:endParaRPr lang="en-US" sz="2700" dirty="0">
              <a:ea typeface="Source Sans Pro" panose="020B0503030403020204" pitchFamily="34" charset="0"/>
            </a:endParaRPr>
          </a:p>
        </p:txBody>
      </p:sp>
      <p:pic>
        <p:nvPicPr>
          <p:cNvPr id="18" name="Picture 2" descr="Awesome Python | LibHunt">
            <a:extLst>
              <a:ext uri="{FF2B5EF4-FFF2-40B4-BE49-F238E27FC236}">
                <a16:creationId xmlns:a16="http://schemas.microsoft.com/office/drawing/2014/main" id="{15CDB3DE-B638-4F1A-A228-DA75D5165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72" y="2035510"/>
            <a:ext cx="707687" cy="7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avec flèche 18" descr="A cronjob creates a Job">
            <a:extLst>
              <a:ext uri="{FF2B5EF4-FFF2-40B4-BE49-F238E27FC236}">
                <a16:creationId xmlns:a16="http://schemas.microsoft.com/office/drawing/2014/main" id="{CA732280-1710-4CF0-9546-577B22A88FF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501199" y="2394827"/>
            <a:ext cx="189800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 descr="A job executes a script in Python">
            <a:extLst>
              <a:ext uri="{FF2B5EF4-FFF2-40B4-BE49-F238E27FC236}">
                <a16:creationId xmlns:a16="http://schemas.microsoft.com/office/drawing/2014/main" id="{878488AC-9084-422E-BE45-0FF174B0D8DD}"/>
              </a:ext>
            </a:extLst>
          </p:cNvPr>
          <p:cNvCxnSpPr>
            <a:cxnSpLocks/>
          </p:cNvCxnSpPr>
          <p:nvPr/>
        </p:nvCxnSpPr>
        <p:spPr>
          <a:xfrm>
            <a:off x="5144840" y="2389353"/>
            <a:ext cx="18968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3067A28-1E6B-4C05-9B42-D3947488B516}"/>
              </a:ext>
            </a:extLst>
          </p:cNvPr>
          <p:cNvSpPr txBox="1">
            <a:spLocks/>
          </p:cNvSpPr>
          <p:nvPr/>
        </p:nvSpPr>
        <p:spPr>
          <a:xfrm>
            <a:off x="2967576" y="2029254"/>
            <a:ext cx="964046" cy="36009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100" dirty="0"/>
              <a:t>creates</a:t>
            </a:r>
            <a:endParaRPr lang="en-US" sz="2100" dirty="0">
              <a:ea typeface="Source Sans Pro" panose="020B0503030403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49E97A0-49BF-4888-B2AB-16741EC2CBC8}"/>
              </a:ext>
            </a:extLst>
          </p:cNvPr>
          <p:cNvSpPr txBox="1">
            <a:spLocks/>
          </p:cNvSpPr>
          <p:nvPr/>
        </p:nvSpPr>
        <p:spPr>
          <a:xfrm>
            <a:off x="5526258" y="2029253"/>
            <a:ext cx="1133965" cy="360099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100" dirty="0"/>
              <a:t>executes</a:t>
            </a:r>
            <a:endParaRPr lang="en-US" sz="2100" dirty="0">
              <a:ea typeface="Source Sans Pro" panose="020B0503030403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FCF93F4-A35A-4E3A-BD3C-6C74B3321BBF}"/>
              </a:ext>
            </a:extLst>
          </p:cNvPr>
          <p:cNvSpPr txBox="1">
            <a:spLocks/>
          </p:cNvSpPr>
          <p:nvPr/>
        </p:nvSpPr>
        <p:spPr>
          <a:xfrm>
            <a:off x="1066323" y="2637201"/>
            <a:ext cx="1182055" cy="214674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1050" dirty="0"/>
              <a:t>schedule = 0 9 * * *</a:t>
            </a:r>
            <a:endParaRPr lang="en-US" sz="1050" dirty="0">
              <a:ea typeface="Source Sans Pro" panose="020B0503030403020204" pitchFamily="34" charset="0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8032B68-9E36-4FC7-A225-A18538BBF0E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066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639BD1-DE35-4B65-994D-3DF7527F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</a:t>
            </a:r>
            <a:r>
              <a:rPr lang="fr-FR" dirty="0" err="1"/>
              <a:t>synthesis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E541C3-35B1-46BA-B0D3-5799336E8B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D73F441-DD06-48E3-9999-C2D66C08D1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4" name="Picture 2" descr="Site internet - Icônes ordinateur gratuites">
            <a:extLst>
              <a:ext uri="{FF2B5EF4-FFF2-40B4-BE49-F238E27FC236}">
                <a16:creationId xmlns:a16="http://schemas.microsoft.com/office/drawing/2014/main" id="{811C8B20-BD0C-42BD-BA95-219AB6B0E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30" y="2141909"/>
            <a:ext cx="859682" cy="8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66D5BA41-56BC-4C48-A0A1-95AD4A4E0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1237" y="2340609"/>
            <a:ext cx="289322" cy="32146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9F02478-A0A2-45DC-B2A4-BFB6639E1DC4}"/>
              </a:ext>
            </a:extLst>
          </p:cNvPr>
          <p:cNvSpPr/>
          <p:nvPr/>
        </p:nvSpPr>
        <p:spPr>
          <a:xfrm>
            <a:off x="2518786" y="925951"/>
            <a:ext cx="616490" cy="375974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KUBERNETES API</a:t>
            </a:r>
          </a:p>
        </p:txBody>
      </p:sp>
      <p:pic>
        <p:nvPicPr>
          <p:cNvPr id="37" name="Picture 4" descr="Xavier / Tutoriels kubernetes · GitLab">
            <a:extLst>
              <a:ext uri="{FF2B5EF4-FFF2-40B4-BE49-F238E27FC236}">
                <a16:creationId xmlns:a16="http://schemas.microsoft.com/office/drawing/2014/main" id="{E3230334-260E-439E-BEB0-9C02EE642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46" y="1028091"/>
            <a:ext cx="485167" cy="48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9867113-63E2-449E-A97A-7BCDA0EAB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3502" y="802421"/>
            <a:ext cx="4967283" cy="39708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 b="1" dirty="0">
              <a:solidFill>
                <a:schemeClr val="tx1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39" name="Picture 4" descr="Xavier / Tutoriels kubernetes · GitLab">
            <a:extLst>
              <a:ext uri="{FF2B5EF4-FFF2-40B4-BE49-F238E27FC236}">
                <a16:creationId xmlns:a16="http://schemas.microsoft.com/office/drawing/2014/main" id="{549820E8-EBC8-498E-B49C-F7615F919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772" y="4235166"/>
            <a:ext cx="485167" cy="48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C54C0629-0E4A-488C-B38F-675968A1B316}"/>
              </a:ext>
            </a:extLst>
          </p:cNvPr>
          <p:cNvSpPr txBox="1"/>
          <p:nvPr/>
        </p:nvSpPr>
        <p:spPr>
          <a:xfrm>
            <a:off x="3874577" y="99367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Source Sans Pro" panose="020B0503030403020204" pitchFamily="34" charset="0"/>
              </a:rPr>
              <a:t>CronJob</a:t>
            </a:r>
            <a:r>
              <a:rPr lang="en-US" sz="1200" b="1" dirty="0">
                <a:latin typeface="Source Sans Pro" panose="020B0503030403020204" pitchFamily="34" charset="0"/>
              </a:rPr>
              <a:t> start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66A6580-6DA9-43A6-B9D7-10A9F8A4D7F3}"/>
              </a:ext>
            </a:extLst>
          </p:cNvPr>
          <p:cNvSpPr txBox="1"/>
          <p:nvPr/>
        </p:nvSpPr>
        <p:spPr>
          <a:xfrm>
            <a:off x="3874577" y="1851399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Source Sans Pro" panose="020B0503030403020204" pitchFamily="34" charset="0"/>
              </a:rPr>
              <a:t>CronJob</a:t>
            </a:r>
            <a:r>
              <a:rPr lang="en-US" sz="1200" b="1" dirty="0">
                <a:latin typeface="Source Sans Pro" panose="020B0503030403020204" pitchFamily="34" charset="0"/>
              </a:rPr>
              <a:t> stop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E7703EF-2B51-4BA4-8F9D-B2D187ABB373}"/>
              </a:ext>
            </a:extLst>
          </p:cNvPr>
          <p:cNvSpPr txBox="1"/>
          <p:nvPr/>
        </p:nvSpPr>
        <p:spPr>
          <a:xfrm>
            <a:off x="3874577" y="270685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Job start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3CD8B91-AA94-4FBF-8A7C-D35BEC760728}"/>
              </a:ext>
            </a:extLst>
          </p:cNvPr>
          <p:cNvSpPr txBox="1"/>
          <p:nvPr/>
        </p:nvSpPr>
        <p:spPr>
          <a:xfrm>
            <a:off x="3874577" y="352728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Job stop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F9218AEF-1BD4-4C45-8882-1AEF2844214D}"/>
              </a:ext>
            </a:extLst>
          </p:cNvPr>
          <p:cNvSpPr txBox="1"/>
          <p:nvPr/>
        </p:nvSpPr>
        <p:spPr>
          <a:xfrm>
            <a:off x="5715537" y="99367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Job start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CE8B495-66D6-45CA-84BC-C86599B782BB}"/>
              </a:ext>
            </a:extLst>
          </p:cNvPr>
          <p:cNvSpPr txBox="1"/>
          <p:nvPr/>
        </p:nvSpPr>
        <p:spPr>
          <a:xfrm>
            <a:off x="5715537" y="185139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Job stop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pic>
        <p:nvPicPr>
          <p:cNvPr id="46" name="Picture 2" descr="Awesome Python | LibHunt">
            <a:extLst>
              <a:ext uri="{FF2B5EF4-FFF2-40B4-BE49-F238E27FC236}">
                <a16:creationId xmlns:a16="http://schemas.microsoft.com/office/drawing/2014/main" id="{D4E00686-0D6D-4237-99DA-5511B7182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40" y="888985"/>
            <a:ext cx="486380" cy="4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Awesome Python | LibHunt">
            <a:extLst>
              <a:ext uri="{FF2B5EF4-FFF2-40B4-BE49-F238E27FC236}">
                <a16:creationId xmlns:a16="http://schemas.microsoft.com/office/drawing/2014/main" id="{5120823A-7205-4549-AE9E-33CDF4399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40" y="1766848"/>
            <a:ext cx="486380" cy="4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wesome Python | LibHunt">
            <a:extLst>
              <a:ext uri="{FF2B5EF4-FFF2-40B4-BE49-F238E27FC236}">
                <a16:creationId xmlns:a16="http://schemas.microsoft.com/office/drawing/2014/main" id="{316BF98B-2F50-48F3-AE0A-7873C0FA1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40" y="2596140"/>
            <a:ext cx="486380" cy="4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wesome Python | LibHunt">
            <a:extLst>
              <a:ext uri="{FF2B5EF4-FFF2-40B4-BE49-F238E27FC236}">
                <a16:creationId xmlns:a16="http://schemas.microsoft.com/office/drawing/2014/main" id="{0499CE07-7A00-4C61-9E07-7B248987F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240" y="3422597"/>
            <a:ext cx="486380" cy="4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C203C919-ADA3-480A-AA6B-DC909A29E041}"/>
              </a:ext>
            </a:extLst>
          </p:cNvPr>
          <p:cNvSpPr txBox="1"/>
          <p:nvPr/>
        </p:nvSpPr>
        <p:spPr>
          <a:xfrm>
            <a:off x="7687820" y="99367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Replicas = 1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7EEA6E5-E54E-430C-85F8-135DF7A504F0}"/>
              </a:ext>
            </a:extLst>
          </p:cNvPr>
          <p:cNvSpPr txBox="1"/>
          <p:nvPr/>
        </p:nvSpPr>
        <p:spPr>
          <a:xfrm>
            <a:off x="7687820" y="184912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Replicas = 0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4C5D283-CB69-4AB3-990F-99F7B77ECDE5}"/>
              </a:ext>
            </a:extLst>
          </p:cNvPr>
          <p:cNvSpPr txBox="1"/>
          <p:nvPr/>
        </p:nvSpPr>
        <p:spPr>
          <a:xfrm>
            <a:off x="7687820" y="267226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Replicas = 1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4672950-EFF5-42FD-B8BF-3AC31D2DE2CF}"/>
              </a:ext>
            </a:extLst>
          </p:cNvPr>
          <p:cNvSpPr txBox="1"/>
          <p:nvPr/>
        </p:nvSpPr>
        <p:spPr>
          <a:xfrm>
            <a:off x="7687820" y="352728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Source Sans Pro" panose="020B0503030403020204" pitchFamily="34" charset="0"/>
              </a:rPr>
              <a:t>Replicas = 0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cxnSp>
        <p:nvCxnSpPr>
          <p:cNvPr id="54" name="Connecteur droit avec flèche 53" descr="The dailyclean front calls the dailycleanAPI">
            <a:extLst>
              <a:ext uri="{FF2B5EF4-FFF2-40B4-BE49-F238E27FC236}">
                <a16:creationId xmlns:a16="http://schemas.microsoft.com/office/drawing/2014/main" id="{E284EA21-52F1-4C1E-9E9D-A9521CF8121C}"/>
              </a:ext>
            </a:extLst>
          </p:cNvPr>
          <p:cNvCxnSpPr>
            <a:cxnSpLocks/>
          </p:cNvCxnSpPr>
          <p:nvPr/>
        </p:nvCxnSpPr>
        <p:spPr>
          <a:xfrm>
            <a:off x="1179488" y="2485312"/>
            <a:ext cx="40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 descr="The dailycleanAPI calls the Kubernetes API">
            <a:extLst>
              <a:ext uri="{FF2B5EF4-FFF2-40B4-BE49-F238E27FC236}">
                <a16:creationId xmlns:a16="http://schemas.microsoft.com/office/drawing/2014/main" id="{A3625244-1D1D-42FF-B114-7A9E417D37E7}"/>
              </a:ext>
            </a:extLst>
          </p:cNvPr>
          <p:cNvCxnSpPr>
            <a:cxnSpLocks/>
          </p:cNvCxnSpPr>
          <p:nvPr/>
        </p:nvCxnSpPr>
        <p:spPr>
          <a:xfrm>
            <a:off x="2039223" y="2485312"/>
            <a:ext cx="40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7A7910F3-699A-406A-BFF1-A0CB4A6F0512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177253" y="1132176"/>
            <a:ext cx="697324" cy="634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EAB8899-0691-4372-8C1B-A1771FFAC25D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3177253" y="1989899"/>
            <a:ext cx="697324" cy="338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BEB3098-3B3E-4307-9F1E-4F5F43C8D96C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3177253" y="2624572"/>
            <a:ext cx="697324" cy="220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AA594889-E2E6-4F9C-802E-33EB799F78B1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3212041" y="3245655"/>
            <a:ext cx="662536" cy="420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42F131D7-1F56-4600-A52D-6CEC089810AF}"/>
              </a:ext>
            </a:extLst>
          </p:cNvPr>
          <p:cNvCxnSpPr>
            <a:cxnSpLocks/>
          </p:cNvCxnSpPr>
          <p:nvPr/>
        </p:nvCxnSpPr>
        <p:spPr>
          <a:xfrm>
            <a:off x="5060719" y="1132175"/>
            <a:ext cx="5416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E0C261DD-9EF4-4908-ABE0-326BD7BF7444}"/>
              </a:ext>
            </a:extLst>
          </p:cNvPr>
          <p:cNvCxnSpPr>
            <a:cxnSpLocks/>
          </p:cNvCxnSpPr>
          <p:nvPr/>
        </p:nvCxnSpPr>
        <p:spPr>
          <a:xfrm>
            <a:off x="5060718" y="1983648"/>
            <a:ext cx="5416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E46ABDBE-5617-4C48-B51B-72FEC4617D64}"/>
              </a:ext>
            </a:extLst>
          </p:cNvPr>
          <p:cNvCxnSpPr>
            <a:cxnSpLocks/>
          </p:cNvCxnSpPr>
          <p:nvPr/>
        </p:nvCxnSpPr>
        <p:spPr>
          <a:xfrm>
            <a:off x="4789876" y="2845350"/>
            <a:ext cx="2104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9BEE805B-AAD4-4684-9F2B-9389E0C01510}"/>
              </a:ext>
            </a:extLst>
          </p:cNvPr>
          <p:cNvCxnSpPr>
            <a:cxnSpLocks/>
          </p:cNvCxnSpPr>
          <p:nvPr/>
        </p:nvCxnSpPr>
        <p:spPr>
          <a:xfrm>
            <a:off x="4789876" y="3666778"/>
            <a:ext cx="2104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2BF6FABC-9136-4ED1-93C9-F31E84D062CB}"/>
              </a:ext>
            </a:extLst>
          </p:cNvPr>
          <p:cNvCxnSpPr>
            <a:cxnSpLocks/>
          </p:cNvCxnSpPr>
          <p:nvPr/>
        </p:nvCxnSpPr>
        <p:spPr>
          <a:xfrm>
            <a:off x="6511253" y="1132175"/>
            <a:ext cx="432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F1C994E9-1ED5-45F1-8C8E-A923086736A0}"/>
              </a:ext>
            </a:extLst>
          </p:cNvPr>
          <p:cNvCxnSpPr>
            <a:cxnSpLocks/>
          </p:cNvCxnSpPr>
          <p:nvPr/>
        </p:nvCxnSpPr>
        <p:spPr>
          <a:xfrm>
            <a:off x="6461558" y="2011028"/>
            <a:ext cx="432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A49BF84F-FE4D-4C7C-9938-452CA5AB76B6}"/>
              </a:ext>
            </a:extLst>
          </p:cNvPr>
          <p:cNvSpPr txBox="1"/>
          <p:nvPr/>
        </p:nvSpPr>
        <p:spPr>
          <a:xfrm>
            <a:off x="1272704" y="1845149"/>
            <a:ext cx="12193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Source Sans Pro" panose="020B0503030403020204" pitchFamily="34" charset="0"/>
              </a:rPr>
              <a:t>DailycleanAPI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B84F5A2-99F8-4200-8C54-51D3B2892196}"/>
              </a:ext>
            </a:extLst>
          </p:cNvPr>
          <p:cNvSpPr txBox="1"/>
          <p:nvPr/>
        </p:nvSpPr>
        <p:spPr>
          <a:xfrm>
            <a:off x="0" y="3116720"/>
            <a:ext cx="1286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Source Sans Pro" panose="020B0503030403020204" pitchFamily="34" charset="0"/>
              </a:rPr>
              <a:t>DailycleanFront</a:t>
            </a:r>
            <a:endParaRPr lang="fr-FR" sz="1200" b="1" dirty="0">
              <a:latin typeface="Source Sans Pro" panose="020B0503030403020204" pitchFamily="34" charset="0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863A66B9-97B9-465F-B988-8EAB35B515C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239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Quarkus</a:t>
            </a:r>
            <a:r>
              <a:rPr lang="en-US" dirty="0"/>
              <a:t> &amp; </a:t>
            </a:r>
            <a:r>
              <a:rPr lang="en-US" dirty="0" err="1"/>
              <a:t>GraalVM</a:t>
            </a:r>
            <a:r>
              <a:rPr lang="en-US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0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develop</a:t>
            </a:r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maintain</a:t>
            </a:r>
            <a:endParaRPr lang="fr-FR" dirty="0"/>
          </a:p>
          <a:p>
            <a:r>
              <a:rPr lang="fr-FR"/>
              <a:t>Less</a:t>
            </a:r>
            <a:r>
              <a:rPr lang="fr-FR" dirty="0"/>
              <a:t> memory </a:t>
            </a:r>
            <a:r>
              <a:rPr lang="fr-FR" dirty="0" err="1"/>
              <a:t>footprint</a:t>
            </a:r>
            <a:r>
              <a:rPr lang="fr-FR" dirty="0"/>
              <a:t> as possible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94015C53-3272-431C-AF40-1931F5A297C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5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choice</a:t>
            </a:r>
            <a:r>
              <a:rPr lang="fr-FR" dirty="0"/>
              <a:t> of </a:t>
            </a:r>
            <a:r>
              <a:rPr lang="fr-FR" dirty="0" err="1"/>
              <a:t>GraalVM</a:t>
            </a:r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D371F40F-E9C4-45AD-B8E8-CB26BA4143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  <p:pic>
        <p:nvPicPr>
          <p:cNvPr id="25" name="Picture 2" descr="GraalVM">
            <a:extLst>
              <a:ext uri="{FF2B5EF4-FFF2-40B4-BE49-F238E27FC236}">
                <a16:creationId xmlns:a16="http://schemas.microsoft.com/office/drawing/2014/main" id="{A81C6827-AC29-4A1E-8A66-2AC21CC06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9886" y="99461"/>
            <a:ext cx="5524229" cy="247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00DB32F4-543A-43A9-AD26-30A21C21A434}"/>
              </a:ext>
            </a:extLst>
          </p:cNvPr>
          <p:cNvSpPr txBox="1">
            <a:spLocks/>
          </p:cNvSpPr>
          <p:nvPr/>
        </p:nvSpPr>
        <p:spPr>
          <a:xfrm>
            <a:off x="2547896" y="2179326"/>
            <a:ext cx="4048224" cy="44319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700" dirty="0">
                <a:ea typeface="Source Sans Pro" panose="020B0503030403020204" pitchFamily="34" charset="0"/>
              </a:rPr>
              <a:t>Ahead-of-time compilation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BE7A2B1-6F59-42D0-9511-B69F71C2333F}"/>
              </a:ext>
            </a:extLst>
          </p:cNvPr>
          <p:cNvSpPr txBox="1">
            <a:spLocks/>
          </p:cNvSpPr>
          <p:nvPr/>
        </p:nvSpPr>
        <p:spPr>
          <a:xfrm>
            <a:off x="1839741" y="4058796"/>
            <a:ext cx="5410777" cy="443198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2700" dirty="0">
                <a:ea typeface="Source Sans Pro" panose="020B0503030403020204" pitchFamily="34" charset="0"/>
              </a:rPr>
              <a:t>Fast startup &amp; low memory footprint</a:t>
            </a:r>
          </a:p>
        </p:txBody>
      </p:sp>
      <p:pic>
        <p:nvPicPr>
          <p:cNvPr id="28" name="Picture 2" descr="Zwinkern GIFs | Tenor">
            <a:extLst>
              <a:ext uri="{FF2B5EF4-FFF2-40B4-BE49-F238E27FC236}">
                <a16:creationId xmlns:a16="http://schemas.microsoft.com/office/drawing/2014/main" id="{1199BC44-BF49-49E3-BA93-E8629D153A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360" y="4015963"/>
            <a:ext cx="562076" cy="52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DA18A095-AB28-4986-A1A3-84616822F738}"/>
              </a:ext>
            </a:extLst>
          </p:cNvPr>
          <p:cNvSpPr txBox="1">
            <a:spLocks/>
          </p:cNvSpPr>
          <p:nvPr/>
        </p:nvSpPr>
        <p:spPr>
          <a:xfrm>
            <a:off x="2422582" y="2921101"/>
            <a:ext cx="1568378" cy="900246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6000" dirty="0">
                <a:ea typeface="Source Sans Pro" panose="020B0503030403020204" pitchFamily="34" charset="0"/>
              </a:rPr>
              <a:t>.JAR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23A5466-DA56-407F-B061-E87F2AAC30B2}"/>
              </a:ext>
            </a:extLst>
          </p:cNvPr>
          <p:cNvSpPr txBox="1">
            <a:spLocks/>
          </p:cNvSpPr>
          <p:nvPr/>
        </p:nvSpPr>
        <p:spPr>
          <a:xfrm>
            <a:off x="4138074" y="2921101"/>
            <a:ext cx="2459649" cy="900246"/>
          </a:xfrm>
          <a:prstGeom prst="rect">
            <a:avLst/>
          </a:prstGeom>
        </p:spPr>
        <p:txBody>
          <a:bodyPr vert="horz" wrap="none" lIns="6858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algn="ctr" defTabSz="685800" fontAlgn="auto">
              <a:spcAft>
                <a:spcPts val="0"/>
              </a:spcAft>
              <a:defRPr/>
            </a:pPr>
            <a:r>
              <a:rPr lang="en-US" sz="6000" dirty="0">
                <a:ea typeface="Source Sans Pro" panose="020B0503030403020204" pitchFamily="34" charset="0"/>
              </a:rPr>
              <a:t>=&gt; .EXE</a:t>
            </a:r>
          </a:p>
        </p:txBody>
      </p:sp>
    </p:spTree>
    <p:extLst>
      <p:ext uri="{BB962C8B-B14F-4D97-AF65-F5344CB8AC3E}">
        <p14:creationId xmlns:p14="http://schemas.microsoft.com/office/powerpoint/2010/main" val="324542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choice</a:t>
            </a:r>
            <a:r>
              <a:rPr lang="fr-FR" dirty="0"/>
              <a:t> of </a:t>
            </a:r>
            <a:r>
              <a:rPr lang="fr-FR" dirty="0" err="1"/>
              <a:t>Quarkus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99" y="980377"/>
            <a:ext cx="8824524" cy="3658695"/>
          </a:xfrm>
        </p:spPr>
        <p:txBody>
          <a:bodyPr/>
          <a:lstStyle/>
          <a:p>
            <a:r>
              <a:rPr lang="fr-FR" dirty="0"/>
              <a:t>Works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GraalVM</a:t>
            </a:r>
            <a:r>
              <a:rPr lang="fr-FR" dirty="0"/>
              <a:t> native image OOB</a:t>
            </a:r>
          </a:p>
          <a:p>
            <a:r>
              <a:rPr lang="fr-FR" dirty="0" err="1"/>
              <a:t>Supported</a:t>
            </a:r>
            <a:r>
              <a:rPr lang="fr-FR" dirty="0"/>
              <a:t> and </a:t>
            </a:r>
            <a:r>
              <a:rPr lang="fr-FR" dirty="0" err="1"/>
              <a:t>maintained</a:t>
            </a:r>
            <a:r>
              <a:rPr lang="fr-FR" dirty="0"/>
              <a:t> by </a:t>
            </a:r>
            <a:r>
              <a:rPr lang="fr-FR" dirty="0" err="1"/>
              <a:t>RedHat</a:t>
            </a:r>
            <a:endParaRPr lang="fr-FR" dirty="0"/>
          </a:p>
          <a:p>
            <a:r>
              <a:rPr lang="fr-FR" dirty="0"/>
              <a:t>Simple to </a:t>
            </a:r>
            <a:r>
              <a:rPr lang="fr-FR" dirty="0" err="1"/>
              <a:t>learn</a:t>
            </a:r>
            <a:r>
              <a:rPr lang="fr-FR" dirty="0"/>
              <a:t>, simple to use, </a:t>
            </a:r>
            <a:r>
              <a:rPr lang="fr-FR" dirty="0" err="1"/>
              <a:t>largely</a:t>
            </a:r>
            <a:r>
              <a:rPr lang="fr-FR" dirty="0"/>
              <a:t> </a:t>
            </a:r>
            <a:r>
              <a:rPr lang="fr-FR" dirty="0" err="1"/>
              <a:t>documented</a:t>
            </a:r>
            <a:endParaRPr lang="fr-FR" dirty="0"/>
          </a:p>
          <a:p>
            <a:r>
              <a:rPr lang="fr-FR" dirty="0"/>
              <a:t>A LOT of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and </a:t>
            </a:r>
            <a:r>
              <a:rPr lang="fr-FR" dirty="0" err="1"/>
              <a:t>libraries</a:t>
            </a:r>
            <a:r>
              <a:rPr lang="fr-FR" dirty="0"/>
              <a:t> </a:t>
            </a:r>
            <a:r>
              <a:rPr lang="fr-FR" dirty="0" err="1"/>
              <a:t>ready</a:t>
            </a:r>
            <a:r>
              <a:rPr lang="fr-FR" dirty="0"/>
              <a:t> to use</a:t>
            </a:r>
          </a:p>
          <a:p>
            <a:pPr lvl="1"/>
            <a:r>
              <a:rPr lang="fr-FR" dirty="0" err="1"/>
              <a:t>Kubernetes</a:t>
            </a:r>
            <a:r>
              <a:rPr lang="fr-FR" dirty="0"/>
              <a:t> client and </a:t>
            </a:r>
            <a:r>
              <a:rPr lang="fr-FR" dirty="0" err="1"/>
              <a:t>its</a:t>
            </a:r>
            <a:r>
              <a:rPr lang="fr-FR" dirty="0"/>
              <a:t> test </a:t>
            </a:r>
            <a:r>
              <a:rPr lang="fr-FR" dirty="0" err="1"/>
              <a:t>library</a:t>
            </a:r>
            <a:endParaRPr lang="fr-FR" dirty="0"/>
          </a:p>
          <a:p>
            <a:pPr lvl="1"/>
            <a:r>
              <a:rPr lang="fr-FR" dirty="0" err="1"/>
              <a:t>RestEasy</a:t>
            </a:r>
            <a:endParaRPr lang="fr-FR" dirty="0"/>
          </a:p>
          <a:p>
            <a:pPr lvl="1"/>
            <a:r>
              <a:rPr lang="fr-FR" dirty="0"/>
              <a:t>The @Scheduled annotation</a:t>
            </a:r>
          </a:p>
          <a:p>
            <a:r>
              <a:rPr lang="fr-FR" dirty="0" err="1"/>
              <a:t>Interacting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OpenShift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simple</a:t>
            </a:r>
          </a:p>
          <a:p>
            <a:r>
              <a:rPr lang="fr-FR" dirty="0"/>
              <a:t>Few </a:t>
            </a:r>
            <a:r>
              <a:rPr lang="fr-FR" dirty="0" err="1"/>
              <a:t>days</a:t>
            </a:r>
            <a:r>
              <a:rPr lang="fr-FR" dirty="0"/>
              <a:t> to </a:t>
            </a:r>
            <a:r>
              <a:rPr lang="fr-FR" dirty="0" err="1"/>
              <a:t>develop</a:t>
            </a:r>
            <a:r>
              <a:rPr lang="fr-FR" dirty="0"/>
              <a:t> the server </a:t>
            </a:r>
            <a:r>
              <a:rPr lang="fr-FR" dirty="0" err="1"/>
              <a:t>side</a:t>
            </a:r>
            <a:r>
              <a:rPr lang="fr-FR" dirty="0"/>
              <a:t> of </a:t>
            </a:r>
            <a:r>
              <a:rPr lang="fr-FR" dirty="0" err="1"/>
              <a:t>this</a:t>
            </a:r>
            <a:r>
              <a:rPr lang="fr-FR" dirty="0"/>
              <a:t> application</a:t>
            </a:r>
          </a:p>
          <a:p>
            <a:r>
              <a:rPr lang="fr-FR" dirty="0" err="1"/>
              <a:t>It’s</a:t>
            </a:r>
            <a:r>
              <a:rPr lang="fr-FR" dirty="0"/>
              <a:t> fast,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greener</a:t>
            </a:r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F513157B-F85E-4A83-BE60-D11397F1873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B836B18-87FF-4332-86EF-9EAE461E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574" y="1050918"/>
            <a:ext cx="3402145" cy="206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0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Appareils électroniques, ordinateur, capture d’écran&#10;&#10;Description générée automatiquement">
            <a:extLst>
              <a:ext uri="{FF2B5EF4-FFF2-40B4-BE49-F238E27FC236}">
                <a16:creationId xmlns:a16="http://schemas.microsoft.com/office/drawing/2014/main" id="{598F14A8-C62C-71FE-C615-7CBB2654A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7" b="6499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5" name="Espace réservé de la date 4" hidden="1">
            <a:extLst>
              <a:ext uri="{FF2B5EF4-FFF2-40B4-BE49-F238E27FC236}">
                <a16:creationId xmlns:a16="http://schemas.microsoft.com/office/drawing/2014/main" id="{DC0F219F-DACF-ADCC-663F-46678704378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285" y="4937522"/>
            <a:ext cx="6157298" cy="15628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FR"/>
              <a:t>How I saved the World with Dailyclean, an open-sourced tool developed in Quarkus l 21/09/2023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37616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Appareils électroniques, ordinateur, capture d’écran&#10;&#10;Description générée automatiquement">
            <a:extLst>
              <a:ext uri="{FF2B5EF4-FFF2-40B4-BE49-F238E27FC236}">
                <a16:creationId xmlns:a16="http://schemas.microsoft.com/office/drawing/2014/main" id="{598F14A8-C62C-71FE-C615-7CBB2654A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7" b="6499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5" name="Espace réservé de la date 4" hidden="1">
            <a:extLst>
              <a:ext uri="{FF2B5EF4-FFF2-40B4-BE49-F238E27FC236}">
                <a16:creationId xmlns:a16="http://schemas.microsoft.com/office/drawing/2014/main" id="{DC0F219F-DACF-ADCC-663F-46678704378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285" y="4937522"/>
            <a:ext cx="6157298" cy="15628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FR"/>
              <a:t>How I saved the World with Dailyclean, an open-sourced tool developed in Quarkus l 21/09/2023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9176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Benefits</a:t>
            </a:r>
            <a:r>
              <a:rPr lang="fr-FR" dirty="0"/>
              <a:t> illustration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5FD6E8A8-14DF-410D-AA86-1E8075882E9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56B8FDD-2CEE-4C7C-9C8D-47C52E6050E5}"/>
              </a:ext>
            </a:extLst>
          </p:cNvPr>
          <p:cNvSpPr txBox="1">
            <a:spLocks/>
          </p:cNvSpPr>
          <p:nvPr/>
        </p:nvSpPr>
        <p:spPr>
          <a:xfrm>
            <a:off x="1805284" y="2320407"/>
            <a:ext cx="5533435" cy="502688"/>
          </a:xfrm>
          <a:prstGeom prst="rect">
            <a:avLst/>
          </a:prstGeom>
        </p:spPr>
        <p:txBody>
          <a:bodyPr lIns="0" tIns="0" rIns="0" bIns="0" anchor="ctr">
            <a:normAutofit fontScale="97500"/>
          </a:bodyPr>
          <a:lstStyle>
            <a:lvl1pPr algn="l" defTabSz="81568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8F"/>
                </a:solidFill>
                <a:latin typeface="+mn-lt"/>
                <a:ea typeface="+mj-ea"/>
                <a:cs typeface="Arial" pitchFamily="34" charset="0"/>
              </a:defRPr>
            </a:lvl1pPr>
            <a:lvl2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2pPr>
            <a:lvl3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3pPr>
            <a:lvl4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4pPr>
            <a:lvl5pPr algn="ctr" defTabSz="81568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ource Sans Pro" pitchFamily="34" charset="0"/>
              </a:defRPr>
            </a:lvl5pPr>
            <a:lvl6pPr marL="535115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1070230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605346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2140462" algn="ctr" defTabSz="81568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fr-FR" dirty="0"/>
              <a:t>And </a:t>
            </a:r>
            <a:r>
              <a:rPr lang="fr-FR" dirty="0" err="1"/>
              <a:t>now</a:t>
            </a:r>
            <a:r>
              <a:rPr lang="fr-FR" dirty="0"/>
              <a:t>… a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experiment</a:t>
            </a:r>
            <a:r>
              <a:rPr lang="fr-FR" dirty="0"/>
              <a:t>!</a:t>
            </a:r>
          </a:p>
        </p:txBody>
      </p:sp>
      <p:pic>
        <p:nvPicPr>
          <p:cNvPr id="10" name="Picture 2" descr="CAT GIFS &amp;#39;R&amp;#39; US!!!">
            <a:extLst>
              <a:ext uri="{FF2B5EF4-FFF2-40B4-BE49-F238E27FC236}">
                <a16:creationId xmlns:a16="http://schemas.microsoft.com/office/drawing/2014/main" id="{F54D55A6-1A7E-41B9-83C2-930468B5C3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473" y="430055"/>
            <a:ext cx="2849927" cy="163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alem Salem Saberhagen GIF - Salem Salem Saberhagen Mad Science - Discover  &amp;amp; Share GIFs">
            <a:extLst>
              <a:ext uri="{FF2B5EF4-FFF2-40B4-BE49-F238E27FC236}">
                <a16:creationId xmlns:a16="http://schemas.microsoft.com/office/drawing/2014/main" id="{3AE224B0-078C-447F-A3F7-E6430DED15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642" y="3081329"/>
            <a:ext cx="3557588" cy="197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20048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D131-85B5-43AF-A3CE-4577FE1B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Prepare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Amazed</a:t>
            </a:r>
            <a:r>
              <a:rPr lang="fr-FR" dirty="0"/>
              <a:t>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CA38B-F935-41C4-95FC-C894BB1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FBAC13-2337-4F40-A2D3-F0A23F64A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A564EB1D-00FD-470C-8455-3B558D96CF6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  <p:pic>
        <p:nvPicPr>
          <p:cNvPr id="9" name="Picture 2" descr="Blow Mind Mind Blown GIF - Blow Mind Mind Blown Explode - Discover &amp;amp; Share  GIFs">
            <a:extLst>
              <a:ext uri="{FF2B5EF4-FFF2-40B4-BE49-F238E27FC236}">
                <a16:creationId xmlns:a16="http://schemas.microsoft.com/office/drawing/2014/main" id="{FD449E4E-291B-4BC9-A3C5-496F603CD2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56855"/>
            <a:ext cx="4572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00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What about Serverless?</a:t>
            </a:r>
          </a:p>
        </p:txBody>
      </p:sp>
    </p:spTree>
    <p:extLst>
      <p:ext uri="{BB962C8B-B14F-4D97-AF65-F5344CB8AC3E}">
        <p14:creationId xmlns:p14="http://schemas.microsoft.com/office/powerpoint/2010/main" val="41213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F0483E-AFE7-41A7-94D0-8C0E303E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Dailyclean</a:t>
            </a:r>
            <a:r>
              <a:rPr lang="fr-FR" dirty="0"/>
              <a:t> VS </a:t>
            </a:r>
            <a:r>
              <a:rPr lang="fr-FR" dirty="0" err="1"/>
              <a:t>Serverless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43CB27-291F-4625-AFEB-48CFBD3613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881968B-83DB-458E-AF90-0BC0357763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Sometimes</a:t>
            </a:r>
            <a:r>
              <a:rPr lang="fr-FR" dirty="0"/>
              <a:t>, </a:t>
            </a:r>
            <a:r>
              <a:rPr lang="fr-FR" dirty="0" err="1"/>
              <a:t>Serverless</a:t>
            </a:r>
            <a:r>
              <a:rPr lang="fr-FR" dirty="0"/>
              <a:t>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endParaRPr lang="fr-FR" dirty="0"/>
          </a:p>
          <a:p>
            <a:r>
              <a:rPr lang="fr-FR" dirty="0"/>
              <a:t>How about </a:t>
            </a:r>
            <a:r>
              <a:rPr lang="fr-FR" dirty="0" err="1"/>
              <a:t>Databases</a:t>
            </a:r>
            <a:r>
              <a:rPr lang="fr-FR" dirty="0"/>
              <a:t>?</a:t>
            </a:r>
          </a:p>
          <a:p>
            <a:r>
              <a:rPr lang="fr-FR" dirty="0" err="1"/>
              <a:t>Why</a:t>
            </a:r>
            <a:r>
              <a:rPr lang="fr-FR" dirty="0"/>
              <a:t> not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Dailyclean</a:t>
            </a:r>
            <a:r>
              <a:rPr lang="fr-FR" dirty="0"/>
              <a:t> </a:t>
            </a:r>
            <a:r>
              <a:rPr lang="fr-FR" b="1" u="sng" dirty="0"/>
              <a:t>&amp;</a:t>
            </a:r>
            <a:r>
              <a:rPr lang="fr-FR" dirty="0"/>
              <a:t> </a:t>
            </a:r>
            <a:r>
              <a:rPr lang="fr-FR" dirty="0" err="1"/>
              <a:t>Serverless</a:t>
            </a:r>
            <a:r>
              <a:rPr lang="fr-FR" dirty="0"/>
              <a:t>?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1A5AFA3D-FDE2-4FB0-A39F-77CB6D04578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733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8424DA-46BB-ECD5-AE6C-3BEBEE9F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talk a </a:t>
            </a:r>
            <a:r>
              <a:rPr lang="fr-FR" dirty="0" err="1"/>
              <a:t>little</a:t>
            </a:r>
            <a:r>
              <a:rPr lang="fr-FR" dirty="0"/>
              <a:t> bit about </a:t>
            </a:r>
            <a:r>
              <a:rPr lang="fr-FR" dirty="0" err="1"/>
              <a:t>SlimFaaS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CF2FE1-CFCE-B080-3AC9-E7C0061D25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SlimFaas</a:t>
            </a:r>
            <a:r>
              <a:rPr lang="en-US" dirty="0"/>
              <a:t> : The slimmest and simplest Function As A Service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35BEF74-DCDA-5955-7498-BE1A5E44872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/>
              <a:t>How I saved the World with Dailyclean, an open-sourced tool developed in Quarkus l 21/09/2023</a:t>
            </a:r>
            <a:endParaRPr lang="en-US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61BE78D-7D8A-0B36-CF75-829FA5E29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156"/>
            <a:ext cx="9144000" cy="28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42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conclude</a:t>
            </a:r>
          </a:p>
        </p:txBody>
      </p:sp>
    </p:spTree>
    <p:extLst>
      <p:ext uri="{BB962C8B-B14F-4D97-AF65-F5344CB8AC3E}">
        <p14:creationId xmlns:p14="http://schemas.microsoft.com/office/powerpoint/2010/main" val="27561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F0483E-AFE7-41A7-94D0-8C0E303E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43CB27-291F-4625-AFEB-48CFBD3613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881968B-83DB-458E-AF90-0BC0357763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Often</a:t>
            </a:r>
            <a:r>
              <a:rPr lang="fr-FR" dirty="0"/>
              <a:t>, applications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shut</a:t>
            </a:r>
            <a:r>
              <a:rPr lang="fr-FR" dirty="0"/>
              <a:t> off at least 67% of the time</a:t>
            </a:r>
          </a:p>
          <a:p>
            <a:r>
              <a:rPr lang="fr-FR" dirty="0" err="1"/>
              <a:t>Dailyclean</a:t>
            </a:r>
            <a:r>
              <a:rPr lang="fr-FR" dirty="0"/>
              <a:t> can help </a:t>
            </a:r>
            <a:r>
              <a:rPr lang="fr-FR" dirty="0" err="1"/>
              <a:t>you</a:t>
            </a:r>
            <a:r>
              <a:rPr lang="fr-FR" dirty="0"/>
              <a:t> to </a:t>
            </a:r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</a:t>
            </a:r>
            <a:r>
              <a:rPr lang="fr-FR" dirty="0" err="1"/>
              <a:t>comsuption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control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good for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wallet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good for the Planet</a:t>
            </a:r>
          </a:p>
          <a:p>
            <a:r>
              <a:rPr lang="fr-FR" dirty="0"/>
              <a:t>Work </a:t>
            </a:r>
            <a:r>
              <a:rPr lang="fr-FR" dirty="0" err="1"/>
              <a:t>with</a:t>
            </a:r>
            <a:r>
              <a:rPr lang="fr-FR" dirty="0"/>
              <a:t> all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Kubernetes</a:t>
            </a:r>
            <a:r>
              <a:rPr lang="fr-FR" dirty="0"/>
              <a:t> / </a:t>
            </a:r>
            <a:r>
              <a:rPr lang="fr-FR" dirty="0" err="1"/>
              <a:t>OpenShift</a:t>
            </a:r>
            <a:r>
              <a:rPr lang="fr-FR" dirty="0"/>
              <a:t> </a:t>
            </a:r>
            <a:r>
              <a:rPr lang="fr-FR" dirty="0" err="1"/>
              <a:t>projects</a:t>
            </a:r>
            <a:endParaRPr lang="fr-FR" dirty="0"/>
          </a:p>
          <a:p>
            <a:r>
              <a:rPr lang="fr-FR" dirty="0"/>
              <a:t>And…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1A5AFA3D-FDE2-4FB0-A39F-77CB6D04578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278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Mac\AllFiles\Volumes\AXA\_NEW_AXA\Images\offset_comp_513181_HeroSwit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9" y="1860"/>
            <a:ext cx="9143999" cy="514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2"/>
          <p:cNvSpPr txBox="1">
            <a:spLocks/>
          </p:cNvSpPr>
          <p:nvPr/>
        </p:nvSpPr>
        <p:spPr bwMode="auto">
          <a:xfrm>
            <a:off x="4824604" y="1235239"/>
            <a:ext cx="3557400" cy="501253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68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b="1" dirty="0" err="1">
                <a:solidFill>
                  <a:srgbClr val="00008F"/>
                </a:solidFill>
                <a:cs typeface="Arial" pitchFamily="34" charset="0"/>
              </a:rPr>
              <a:t>Dailyclean</a:t>
            </a:r>
            <a:r>
              <a:rPr lang="en-US" sz="3200" b="1" dirty="0">
                <a:solidFill>
                  <a:srgbClr val="00008F"/>
                </a:solidFill>
                <a:cs typeface="Arial" pitchFamily="34" charset="0"/>
              </a:rPr>
              <a:t> is open-source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AFD1F5-9F96-44F5-8C40-81B4A9C6D409}"/>
              </a:ext>
            </a:extLst>
          </p:cNvPr>
          <p:cNvSpPr/>
          <p:nvPr/>
        </p:nvSpPr>
        <p:spPr>
          <a:xfrm>
            <a:off x="230008" y="4399526"/>
            <a:ext cx="9133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427104"/>
            <a:r>
              <a:rPr lang="fr-FR" altLang="fr-FR" sz="3600" dirty="0">
                <a:solidFill>
                  <a:schemeClr val="bg1"/>
                </a:solidFill>
                <a:latin typeface="Segoe UI" panose="020B0502040204020203" pitchFamily="34" charset="0"/>
                <a:ea typeface="Karla" pitchFamily="2" charset="0"/>
                <a:cs typeface="Segoe UI" panose="020B0502040204020203" pitchFamily="34" charset="0"/>
                <a:hlinkClick r:id="rId4"/>
              </a:rPr>
              <a:t>https://github.com/AxaGuilDEv/dailyclean</a:t>
            </a:r>
            <a:endParaRPr lang="fr-FR" altLang="fr-FR" sz="3600" b="1" dirty="0">
              <a:solidFill>
                <a:schemeClr val="bg1"/>
              </a:solidFill>
              <a:latin typeface="Segoe UI" panose="020B0502040204020203" pitchFamily="34" charset="0"/>
              <a:ea typeface="Karla" pitchFamily="2" charset="0"/>
              <a:cs typeface="Segoe UI" panose="020B0502040204020203" pitchFamily="34" charset="0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D02675D-7A2E-4525-B1C1-7904FCC988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7131E84-088A-4D4A-A920-12EC4D4C3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630" y="2343530"/>
            <a:ext cx="5996739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Do you have some questions?</a:t>
            </a: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endParaRPr 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					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0B8F26-6358-4C71-B2EB-39832AB12FF3}"/>
              </a:ext>
            </a:extLst>
          </p:cNvPr>
          <p:cNvSpPr txBox="1"/>
          <p:nvPr/>
        </p:nvSpPr>
        <p:spPr bwMode="auto">
          <a:xfrm>
            <a:off x="6751930" y="4247942"/>
            <a:ext cx="46524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1600" dirty="0">
                <a:solidFill>
                  <a:schemeClr val="bg1"/>
                </a:solidFill>
                <a:latin typeface="+mj-lt"/>
                <a:cs typeface="Arial" pitchFamily="34" charset="0"/>
                <a:hlinkClick r:id="rId2"/>
              </a:rPr>
              <a:t>guillaume.thomas@axa.fr</a:t>
            </a:r>
            <a:endParaRPr lang="en-US" sz="16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endParaRPr lang="en-US" sz="16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eaLnBrk="1" hangingPunct="1">
              <a:tabLst>
                <a:tab pos="323113" algn="l"/>
                <a:tab pos="639139" algn="l"/>
                <a:tab pos="963670" algn="l"/>
                <a:tab pos="1279696" algn="l"/>
                <a:tab pos="1602809" algn="l"/>
                <a:tab pos="1918836" algn="l"/>
              </a:tabLst>
            </a:pPr>
            <a:r>
              <a:rPr lang="en-US" sz="1600" dirty="0">
                <a:solidFill>
                  <a:schemeClr val="bg1"/>
                </a:solidFill>
                <a:latin typeface="+mj-lt"/>
                <a:cs typeface="Arial" pitchFamily="34" charset="0"/>
              </a:rPr>
              <a:t>@gthomasIT</a:t>
            </a:r>
          </a:p>
        </p:txBody>
      </p:sp>
    </p:spTree>
    <p:extLst>
      <p:ext uri="{BB962C8B-B14F-4D97-AF65-F5344CB8AC3E}">
        <p14:creationId xmlns:p14="http://schemas.microsoft.com/office/powerpoint/2010/main" val="21648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personne, homme, verres, intérieur&#10;&#10;Description générée automatiquement">
            <a:extLst>
              <a:ext uri="{FF2B5EF4-FFF2-40B4-BE49-F238E27FC236}">
                <a16:creationId xmlns:a16="http://schemas.microsoft.com/office/drawing/2014/main" id="{DB2EC55B-BAC3-4DFB-9A16-EC078D7D0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41" y="1574394"/>
            <a:ext cx="1990060" cy="1994713"/>
          </a:xfrm>
          <a:prstGeom prst="rect">
            <a:avLst/>
          </a:prstGeom>
          <a:effectLst>
            <a:softEdge rad="0"/>
          </a:effectLst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B5A59CC1-4E6C-46A6-B646-A7FCEE1F9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4533" y="2017752"/>
            <a:ext cx="746498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tabLst>
                <a:tab pos="323105" algn="l"/>
                <a:tab pos="639123" algn="l"/>
                <a:tab pos="963646" algn="l"/>
                <a:tab pos="1279664" algn="l"/>
                <a:tab pos="1602769" algn="l"/>
                <a:tab pos="1918788" algn="l"/>
              </a:tabLst>
            </a:pPr>
            <a:r>
              <a:rPr lang="en-US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Guillaume THOMAS</a:t>
            </a:r>
          </a:p>
          <a:p>
            <a:pPr>
              <a:tabLst>
                <a:tab pos="323105" algn="l"/>
                <a:tab pos="639123" algn="l"/>
                <a:tab pos="963646" algn="l"/>
                <a:tab pos="1279664" algn="l"/>
                <a:tab pos="1602769" algn="l"/>
                <a:tab pos="1918788" algn="l"/>
              </a:tabLst>
            </a:pPr>
            <a:endParaRPr 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4" name="Picture 2" descr="API Java : Oracle réclame 9,3 milliards de dollars à Google">
            <a:extLst>
              <a:ext uri="{FF2B5EF4-FFF2-40B4-BE49-F238E27FC236}">
                <a16:creationId xmlns:a16="http://schemas.microsoft.com/office/drawing/2014/main" id="{527593DA-476F-438A-9E17-60409A83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4176" y="1664308"/>
            <a:ext cx="1839825" cy="18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8DCFF369-E55E-4E36-9E2F-7F144D11F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2323" y="2584221"/>
            <a:ext cx="746498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tabLst>
                <a:tab pos="323105" algn="l"/>
                <a:tab pos="639123" algn="l"/>
                <a:tab pos="963646" algn="l"/>
                <a:tab pos="1279664" algn="l"/>
                <a:tab pos="1602769" algn="l"/>
                <a:tab pos="1918788" algn="l"/>
              </a:tabLst>
            </a:pPr>
            <a:r>
              <a:rPr lang="en-US" sz="2000" dirty="0">
                <a:solidFill>
                  <a:schemeClr val="bg1"/>
                </a:solidFill>
                <a:latin typeface="+mj-lt"/>
                <a:cs typeface="Arial" pitchFamily="34" charset="0"/>
              </a:rPr>
              <a:t>ML Engineer @AXAFR</a:t>
            </a:r>
          </a:p>
          <a:p>
            <a:pPr>
              <a:tabLst>
                <a:tab pos="323105" algn="l"/>
                <a:tab pos="639123" algn="l"/>
                <a:tab pos="963646" algn="l"/>
                <a:tab pos="1279664" algn="l"/>
                <a:tab pos="1602769" algn="l"/>
                <a:tab pos="1918788" algn="l"/>
              </a:tabLst>
            </a:pPr>
            <a:endParaRPr 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804346B-7C5E-9A56-C3BB-B7050C7D4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947" y="418442"/>
            <a:ext cx="2003023" cy="8819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A0548BA-0C80-1458-0A8F-259EEF4166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206" y="3946283"/>
            <a:ext cx="1641764" cy="7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1464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7200" dirty="0"/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</a:t>
            </a:r>
            <a:r>
              <a:rPr lang="en-US" dirty="0" err="1"/>
              <a:t>Dailyclean</a:t>
            </a:r>
            <a:r>
              <a:rPr lang="en-US" dirty="0"/>
              <a:t> project?</a:t>
            </a: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233999" y="1228696"/>
            <a:ext cx="8710295" cy="26861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Dailyclean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is an open-source tool by AXA France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Saves your resources by turning on and off your Kubernetes workloads in a namespace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Planned or on demand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Works with all the Kubernetes distributions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Good for your </a:t>
            </a: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GreenIT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and </a:t>
            </a: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Finops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objectives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Mandatory at AXA France, already used in some projects by other AXA entities</a:t>
            </a:r>
          </a:p>
          <a:p>
            <a:pPr marL="285750" indent="-285750" defTabSz="408143" eaLnBrk="1" fontAlgn="auto" hangingPunct="1">
              <a:spcBef>
                <a:spcPct val="20000"/>
              </a:spcBef>
              <a:spcAft>
                <a:spcPts val="0"/>
              </a:spcAft>
              <a:buSzPct val="120000"/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Based on </a:t>
            </a: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Quarkus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Arial"/>
              </a:rPr>
              <a:t> and </a:t>
            </a:r>
            <a:r>
              <a:rPr lang="en-US" sz="2000" dirty="0" err="1">
                <a:solidFill>
                  <a:srgbClr val="404040"/>
                </a:solidFill>
                <a:latin typeface="+mj-lt"/>
                <a:cs typeface="Arial"/>
              </a:rPr>
              <a:t>GraalVM</a:t>
            </a:r>
            <a:endParaRPr lang="en-US" sz="2000" dirty="0">
              <a:solidFill>
                <a:srgbClr val="404040"/>
              </a:solidFill>
              <a:latin typeface="+mj-lt"/>
              <a:cs typeface="Arial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7668A7-75F0-4197-A946-963BD615BF8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061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Overview 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 did AXA develop it?</a:t>
            </a:r>
          </a:p>
        </p:txBody>
      </p:sp>
    </p:spTree>
    <p:extLst>
      <p:ext uri="{BB962C8B-B14F-4D97-AF65-F5344CB8AC3E}">
        <p14:creationId xmlns:p14="http://schemas.microsoft.com/office/powerpoint/2010/main" val="193104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724F9-7BBB-4087-BF15-60CF7720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C1FA51-10EE-4992-8C8C-330A86E761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5FC9004-98B2-491E-B0FB-6BC18E6CF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86FC23-F8EE-413C-98F9-416475FA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282757" y="803268"/>
            <a:ext cx="624368" cy="935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BE0DAE5-B96F-471C-9AB6-67BC5B664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11103" y="835850"/>
            <a:ext cx="624368" cy="93516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C1658D1-8107-486B-A15E-0F722046E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12721">
            <a:off x="3434362" y="712069"/>
            <a:ext cx="700266" cy="1048842"/>
          </a:xfrm>
          <a:prstGeom prst="rect">
            <a:avLst/>
          </a:prstGeom>
        </p:spPr>
      </p:pic>
      <p:pic>
        <p:nvPicPr>
          <p:cNvPr id="10" name="Picture 2" descr="Carte nationale d'identité - CNI - Evreux">
            <a:extLst>
              <a:ext uri="{FF2B5EF4-FFF2-40B4-BE49-F238E27FC236}">
                <a16:creationId xmlns:a16="http://schemas.microsoft.com/office/drawing/2014/main" id="{55B59A2C-A2E2-4840-995F-C218F4A95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250758">
            <a:off x="4735952" y="3381346"/>
            <a:ext cx="1040251" cy="78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arte nationale d'identité - CNI - Evreux">
            <a:extLst>
              <a:ext uri="{FF2B5EF4-FFF2-40B4-BE49-F238E27FC236}">
                <a16:creationId xmlns:a16="http://schemas.microsoft.com/office/drawing/2014/main" id="{C281DF16-BF4D-469C-AE04-058174953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17987002">
            <a:off x="3039915" y="3210177"/>
            <a:ext cx="1457326" cy="110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arte nationale d'identité - CNI - Evreux">
            <a:extLst>
              <a:ext uri="{FF2B5EF4-FFF2-40B4-BE49-F238E27FC236}">
                <a16:creationId xmlns:a16="http://schemas.microsoft.com/office/drawing/2014/main" id="{5CCC2351-8472-438D-92AE-37FD7AE7D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250758">
            <a:off x="6034693" y="3387665"/>
            <a:ext cx="1040251" cy="78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E9DF47DE-B4B3-48E5-A077-C54BC367E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632" y="2648965"/>
            <a:ext cx="1493864" cy="2107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36B0389C-4FAD-4A9D-AB20-A5F794978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9079" y="3082941"/>
            <a:ext cx="492919" cy="114300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D93C616E-9D03-4E6E-ADD4-A881D1006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8384" y="2855311"/>
            <a:ext cx="942975" cy="164306"/>
          </a:xfrm>
          <a:prstGeom prst="rect">
            <a:avLst/>
          </a:prstGeom>
        </p:spPr>
      </p:pic>
      <p:pic>
        <p:nvPicPr>
          <p:cNvPr id="16" name="Picture 13">
            <a:extLst>
              <a:ext uri="{FF2B5EF4-FFF2-40B4-BE49-F238E27FC236}">
                <a16:creationId xmlns:a16="http://schemas.microsoft.com/office/drawing/2014/main" id="{B13786E3-2686-493F-82C1-23E27C307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514" y="3300799"/>
            <a:ext cx="550069" cy="100013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8BB00B26-6463-4169-A6C1-78B7E25DCA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7805" y="3720620"/>
            <a:ext cx="850106" cy="128588"/>
          </a:xfrm>
          <a:prstGeom prst="rect">
            <a:avLst/>
          </a:prstGeom>
        </p:spPr>
      </p:pic>
      <p:pic>
        <p:nvPicPr>
          <p:cNvPr id="18" name="Picture 15">
            <a:extLst>
              <a:ext uri="{FF2B5EF4-FFF2-40B4-BE49-F238E27FC236}">
                <a16:creationId xmlns:a16="http://schemas.microsoft.com/office/drawing/2014/main" id="{D2EFD854-7B24-4E4A-997A-DB9C2C509B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5115" y="4139529"/>
            <a:ext cx="550069" cy="100013"/>
          </a:xfrm>
          <a:prstGeom prst="rect">
            <a:avLst/>
          </a:prstGeom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BA00F8B4-59AE-491B-8EB8-4E2734EF06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5950" y="3473722"/>
            <a:ext cx="1102659" cy="104550"/>
          </a:xfrm>
          <a:prstGeom prst="rect">
            <a:avLst/>
          </a:prstGeom>
        </p:spPr>
      </p:pic>
      <p:pic>
        <p:nvPicPr>
          <p:cNvPr id="20" name="Picture 17">
            <a:extLst>
              <a:ext uri="{FF2B5EF4-FFF2-40B4-BE49-F238E27FC236}">
                <a16:creationId xmlns:a16="http://schemas.microsoft.com/office/drawing/2014/main" id="{225DA461-DC69-4C2E-BDE7-13B3F96EA0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1892" y="4283419"/>
            <a:ext cx="578644" cy="128588"/>
          </a:xfrm>
          <a:prstGeom prst="rect">
            <a:avLst/>
          </a:prstGeom>
        </p:spPr>
      </p:pic>
      <p:pic>
        <p:nvPicPr>
          <p:cNvPr id="21" name="Picture 18">
            <a:extLst>
              <a:ext uri="{FF2B5EF4-FFF2-40B4-BE49-F238E27FC236}">
                <a16:creationId xmlns:a16="http://schemas.microsoft.com/office/drawing/2014/main" id="{11A0EF2D-967D-4E0C-944D-10DA0BB29B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3986" y="3963083"/>
            <a:ext cx="421481" cy="107156"/>
          </a:xfrm>
          <a:prstGeom prst="rect">
            <a:avLst/>
          </a:prstGeom>
        </p:spPr>
      </p:pic>
      <p:pic>
        <p:nvPicPr>
          <p:cNvPr id="22" name="Picture 19">
            <a:extLst>
              <a:ext uri="{FF2B5EF4-FFF2-40B4-BE49-F238E27FC236}">
                <a16:creationId xmlns:a16="http://schemas.microsoft.com/office/drawing/2014/main" id="{000AA44C-ADB1-4E7C-9413-9F2CE3B238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38193" y="4533051"/>
            <a:ext cx="550069" cy="100013"/>
          </a:xfrm>
          <a:prstGeom prst="rect">
            <a:avLst/>
          </a:prstGeom>
        </p:spPr>
      </p:pic>
      <p:sp>
        <p:nvSpPr>
          <p:cNvPr id="23" name="TextBox 21">
            <a:extLst>
              <a:ext uri="{FF2B5EF4-FFF2-40B4-BE49-F238E27FC236}">
                <a16:creationId xmlns:a16="http://schemas.microsoft.com/office/drawing/2014/main" id="{8722BD9E-14CA-48A2-9BD9-31682ABC924E}"/>
              </a:ext>
            </a:extLst>
          </p:cNvPr>
          <p:cNvSpPr txBox="1"/>
          <p:nvPr/>
        </p:nvSpPr>
        <p:spPr>
          <a:xfrm>
            <a:off x="2191561" y="964919"/>
            <a:ext cx="964406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/>
              <a:t>Page</a:t>
            </a:r>
          </a:p>
        </p:txBody>
      </p:sp>
      <p:sp>
        <p:nvSpPr>
          <p:cNvPr id="24" name="Arrow: Right 29">
            <a:extLst>
              <a:ext uri="{FF2B5EF4-FFF2-40B4-BE49-F238E27FC236}">
                <a16:creationId xmlns:a16="http://schemas.microsoft.com/office/drawing/2014/main" id="{A54E5E3B-6F23-493C-9725-EF451C13510B}"/>
              </a:ext>
            </a:extLst>
          </p:cNvPr>
          <p:cNvSpPr/>
          <p:nvPr/>
        </p:nvSpPr>
        <p:spPr>
          <a:xfrm>
            <a:off x="2897901" y="3596558"/>
            <a:ext cx="442913" cy="36433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6D92A9EF-EA20-4143-8F21-BBA19636F3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496" y="249557"/>
            <a:ext cx="1492624" cy="21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19">
            <a:extLst>
              <a:ext uri="{FF2B5EF4-FFF2-40B4-BE49-F238E27FC236}">
                <a16:creationId xmlns:a16="http://schemas.microsoft.com/office/drawing/2014/main" id="{9A47E73E-4858-4248-8B61-DF90F09E85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0919" y="1899489"/>
            <a:ext cx="1163171" cy="1183342"/>
          </a:xfrm>
          <a:prstGeom prst="rect">
            <a:avLst/>
          </a:prstGeom>
        </p:spPr>
      </p:pic>
      <p:sp>
        <p:nvSpPr>
          <p:cNvPr id="27" name="Arrow: Right 27">
            <a:extLst>
              <a:ext uri="{FF2B5EF4-FFF2-40B4-BE49-F238E27FC236}">
                <a16:creationId xmlns:a16="http://schemas.microsoft.com/office/drawing/2014/main" id="{9CB1E568-FDFF-45BE-BCDD-27E4ECC177DF}"/>
              </a:ext>
            </a:extLst>
          </p:cNvPr>
          <p:cNvSpPr/>
          <p:nvPr/>
        </p:nvSpPr>
        <p:spPr>
          <a:xfrm rot="-2520000">
            <a:off x="1197723" y="1875335"/>
            <a:ext cx="442913" cy="36433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Arrow: Right 33">
            <a:extLst>
              <a:ext uri="{FF2B5EF4-FFF2-40B4-BE49-F238E27FC236}">
                <a16:creationId xmlns:a16="http://schemas.microsoft.com/office/drawing/2014/main" id="{A58BE25C-57B6-4E38-A546-4738323894EB}"/>
              </a:ext>
            </a:extLst>
          </p:cNvPr>
          <p:cNvSpPr/>
          <p:nvPr/>
        </p:nvSpPr>
        <p:spPr>
          <a:xfrm rot="2400000">
            <a:off x="1167466" y="2614923"/>
            <a:ext cx="442913" cy="36433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A3897B9A-8249-4D5E-ABC8-24C322FA418A}"/>
              </a:ext>
            </a:extLst>
          </p:cNvPr>
          <p:cNvSpPr txBox="1"/>
          <p:nvPr/>
        </p:nvSpPr>
        <p:spPr>
          <a:xfrm rot="-2580000">
            <a:off x="1153651" y="1910019"/>
            <a:ext cx="637475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30" name="Arrow: Right 30">
            <a:extLst>
              <a:ext uri="{FF2B5EF4-FFF2-40B4-BE49-F238E27FC236}">
                <a16:creationId xmlns:a16="http://schemas.microsoft.com/office/drawing/2014/main" id="{C44E32CB-52C3-4855-A7A3-8D245FE80D9E}"/>
              </a:ext>
            </a:extLst>
          </p:cNvPr>
          <p:cNvSpPr/>
          <p:nvPr/>
        </p:nvSpPr>
        <p:spPr>
          <a:xfrm>
            <a:off x="2855878" y="1095405"/>
            <a:ext cx="442913" cy="36433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Arrow: Right 37">
            <a:extLst>
              <a:ext uri="{FF2B5EF4-FFF2-40B4-BE49-F238E27FC236}">
                <a16:creationId xmlns:a16="http://schemas.microsoft.com/office/drawing/2014/main" id="{73F09E03-778C-4763-A1D2-F9D96F4820D2}"/>
              </a:ext>
            </a:extLst>
          </p:cNvPr>
          <p:cNvSpPr/>
          <p:nvPr/>
        </p:nvSpPr>
        <p:spPr>
          <a:xfrm>
            <a:off x="5671620" y="1095391"/>
            <a:ext cx="442913" cy="364331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Arrow: Right 38">
            <a:extLst>
              <a:ext uri="{FF2B5EF4-FFF2-40B4-BE49-F238E27FC236}">
                <a16:creationId xmlns:a16="http://schemas.microsoft.com/office/drawing/2014/main" id="{4CCA5642-6322-4685-B81A-58D7BA65AA8C}"/>
              </a:ext>
            </a:extLst>
          </p:cNvPr>
          <p:cNvSpPr/>
          <p:nvPr/>
        </p:nvSpPr>
        <p:spPr>
          <a:xfrm>
            <a:off x="4182900" y="3596558"/>
            <a:ext cx="623237" cy="34416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Arrow: Right 35">
            <a:extLst>
              <a:ext uri="{FF2B5EF4-FFF2-40B4-BE49-F238E27FC236}">
                <a16:creationId xmlns:a16="http://schemas.microsoft.com/office/drawing/2014/main" id="{F2789F39-1A76-4C17-8AC2-190DA0AECD17}"/>
              </a:ext>
            </a:extLst>
          </p:cNvPr>
          <p:cNvSpPr/>
          <p:nvPr/>
        </p:nvSpPr>
        <p:spPr>
          <a:xfrm>
            <a:off x="4203071" y="1081958"/>
            <a:ext cx="623237" cy="37777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Box 41">
            <a:extLst>
              <a:ext uri="{FF2B5EF4-FFF2-40B4-BE49-F238E27FC236}">
                <a16:creationId xmlns:a16="http://schemas.microsoft.com/office/drawing/2014/main" id="{77540941-A8C6-4D21-9529-BFF190E2EA71}"/>
              </a:ext>
            </a:extLst>
          </p:cNvPr>
          <p:cNvSpPr txBox="1"/>
          <p:nvPr/>
        </p:nvSpPr>
        <p:spPr>
          <a:xfrm>
            <a:off x="2877360" y="3687948"/>
            <a:ext cx="1121569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51F575FB-8E8A-4BD5-8BD4-06F977442561}"/>
              </a:ext>
            </a:extLst>
          </p:cNvPr>
          <p:cNvSpPr txBox="1"/>
          <p:nvPr/>
        </p:nvSpPr>
        <p:spPr>
          <a:xfrm>
            <a:off x="2830296" y="1186796"/>
            <a:ext cx="1121569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36" name="TextBox 42">
            <a:extLst>
              <a:ext uri="{FF2B5EF4-FFF2-40B4-BE49-F238E27FC236}">
                <a16:creationId xmlns:a16="http://schemas.microsoft.com/office/drawing/2014/main" id="{186570AB-4FF4-4385-A18C-149AC5145D02}"/>
              </a:ext>
            </a:extLst>
          </p:cNvPr>
          <p:cNvSpPr txBox="1"/>
          <p:nvPr/>
        </p:nvSpPr>
        <p:spPr>
          <a:xfrm>
            <a:off x="4141771" y="3674501"/>
            <a:ext cx="826994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88" dirty="0">
                <a:solidFill>
                  <a:schemeClr val="bg1"/>
                </a:solidFill>
              </a:rPr>
              <a:t>Homography</a:t>
            </a:r>
          </a:p>
        </p:txBody>
      </p:sp>
      <p:sp>
        <p:nvSpPr>
          <p:cNvPr id="37" name="Arrow: Right 40">
            <a:extLst>
              <a:ext uri="{FF2B5EF4-FFF2-40B4-BE49-F238E27FC236}">
                <a16:creationId xmlns:a16="http://schemas.microsoft.com/office/drawing/2014/main" id="{7B1D6971-23FD-4963-A905-224A985B4524}"/>
              </a:ext>
            </a:extLst>
          </p:cNvPr>
          <p:cNvSpPr/>
          <p:nvPr/>
        </p:nvSpPr>
        <p:spPr>
          <a:xfrm>
            <a:off x="5618373" y="3599692"/>
            <a:ext cx="442913" cy="364331"/>
          </a:xfrm>
          <a:prstGeom prst="rightArrow">
            <a:avLst/>
          </a:prstGeom>
          <a:solidFill>
            <a:srgbClr val="7030A0"/>
          </a:solidFill>
          <a:ln w="0">
            <a:solidFill>
              <a:srgbClr val="FFFF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Arrow: Right 45">
            <a:extLst>
              <a:ext uri="{FF2B5EF4-FFF2-40B4-BE49-F238E27FC236}">
                <a16:creationId xmlns:a16="http://schemas.microsoft.com/office/drawing/2014/main" id="{9603146C-FAE8-449A-A6A0-684DC5C944C4}"/>
              </a:ext>
            </a:extLst>
          </p:cNvPr>
          <p:cNvSpPr/>
          <p:nvPr/>
        </p:nvSpPr>
        <p:spPr>
          <a:xfrm>
            <a:off x="6929184" y="3579521"/>
            <a:ext cx="442913" cy="364331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950B595-40E0-4D3B-8774-81BCA7C41533}"/>
              </a:ext>
            </a:extLst>
          </p:cNvPr>
          <p:cNvSpPr/>
          <p:nvPr/>
        </p:nvSpPr>
        <p:spPr>
          <a:xfrm>
            <a:off x="6307730" y="3482653"/>
            <a:ext cx="376517" cy="1143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518ACC-FADA-4DBA-A367-0D1805B74800}"/>
              </a:ext>
            </a:extLst>
          </p:cNvPr>
          <p:cNvSpPr/>
          <p:nvPr/>
        </p:nvSpPr>
        <p:spPr>
          <a:xfrm>
            <a:off x="6307730" y="3596953"/>
            <a:ext cx="376517" cy="1143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AE07E6-0A42-4041-A63E-770A4B2C88DF}"/>
              </a:ext>
            </a:extLst>
          </p:cNvPr>
          <p:cNvSpPr/>
          <p:nvPr/>
        </p:nvSpPr>
        <p:spPr>
          <a:xfrm>
            <a:off x="6307729" y="3711252"/>
            <a:ext cx="376517" cy="1143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83F6720-27E9-4F21-83C2-1470CB07117B}"/>
              </a:ext>
            </a:extLst>
          </p:cNvPr>
          <p:cNvSpPr/>
          <p:nvPr/>
        </p:nvSpPr>
        <p:spPr>
          <a:xfrm>
            <a:off x="6307729" y="3825552"/>
            <a:ext cx="376517" cy="1143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2291CDF-13DA-411E-B645-467BA83E4690}"/>
              </a:ext>
            </a:extLst>
          </p:cNvPr>
          <p:cNvSpPr/>
          <p:nvPr/>
        </p:nvSpPr>
        <p:spPr>
          <a:xfrm>
            <a:off x="6085852" y="3960024"/>
            <a:ext cx="981635" cy="127747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TextBox 51">
            <a:extLst>
              <a:ext uri="{FF2B5EF4-FFF2-40B4-BE49-F238E27FC236}">
                <a16:creationId xmlns:a16="http://schemas.microsoft.com/office/drawing/2014/main" id="{7A6C9291-FF85-4103-91FF-5E8DD9A1F5CE}"/>
              </a:ext>
            </a:extLst>
          </p:cNvPr>
          <p:cNvSpPr txBox="1"/>
          <p:nvPr/>
        </p:nvSpPr>
        <p:spPr>
          <a:xfrm>
            <a:off x="5659063" y="1180059"/>
            <a:ext cx="853469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88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45" name="TextBox 52">
            <a:extLst>
              <a:ext uri="{FF2B5EF4-FFF2-40B4-BE49-F238E27FC236}">
                <a16:creationId xmlns:a16="http://schemas.microsoft.com/office/drawing/2014/main" id="{F14A4047-951A-4EB6-B87A-D2D769C03733}"/>
              </a:ext>
            </a:extLst>
          </p:cNvPr>
          <p:cNvSpPr txBox="1"/>
          <p:nvPr/>
        </p:nvSpPr>
        <p:spPr>
          <a:xfrm>
            <a:off x="5612540" y="3684360"/>
            <a:ext cx="671933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88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494840DB-F3D0-4964-A392-CB2DBA55D89A}"/>
              </a:ext>
            </a:extLst>
          </p:cNvPr>
          <p:cNvSpPr txBox="1"/>
          <p:nvPr/>
        </p:nvSpPr>
        <p:spPr>
          <a:xfrm>
            <a:off x="6962014" y="3672172"/>
            <a:ext cx="637475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9141A70D-D5CE-44A5-8CCC-A67CD3081416}"/>
              </a:ext>
            </a:extLst>
          </p:cNvPr>
          <p:cNvSpPr txBox="1"/>
          <p:nvPr/>
        </p:nvSpPr>
        <p:spPr>
          <a:xfrm>
            <a:off x="4149876" y="1186796"/>
            <a:ext cx="941294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88" dirty="0">
                <a:solidFill>
                  <a:schemeClr val="bg1"/>
                </a:solidFill>
              </a:rPr>
              <a:t>Homography</a:t>
            </a:r>
          </a:p>
        </p:txBody>
      </p:sp>
      <p:sp>
        <p:nvSpPr>
          <p:cNvPr id="48" name="TextBox 80">
            <a:extLst>
              <a:ext uri="{FF2B5EF4-FFF2-40B4-BE49-F238E27FC236}">
                <a16:creationId xmlns:a16="http://schemas.microsoft.com/office/drawing/2014/main" id="{11FBD198-EAE7-43CA-926F-F7607F6F19F8}"/>
              </a:ext>
            </a:extLst>
          </p:cNvPr>
          <p:cNvSpPr txBox="1"/>
          <p:nvPr/>
        </p:nvSpPr>
        <p:spPr>
          <a:xfrm rot="2280000">
            <a:off x="1140203" y="2770630"/>
            <a:ext cx="637475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49" name="Picture 11">
            <a:extLst>
              <a:ext uri="{FF2B5EF4-FFF2-40B4-BE49-F238E27FC236}">
                <a16:creationId xmlns:a16="http://schemas.microsoft.com/office/drawing/2014/main" id="{93495D05-ECE8-40B3-AD95-32BAC72B6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1419" y="1043774"/>
            <a:ext cx="492919" cy="114300"/>
          </a:xfrm>
          <a:prstGeom prst="rect">
            <a:avLst/>
          </a:prstGeom>
        </p:spPr>
      </p:pic>
      <p:pic>
        <p:nvPicPr>
          <p:cNvPr id="50" name="Picture 12">
            <a:extLst>
              <a:ext uri="{FF2B5EF4-FFF2-40B4-BE49-F238E27FC236}">
                <a16:creationId xmlns:a16="http://schemas.microsoft.com/office/drawing/2014/main" id="{7F6BE27E-311C-401D-A233-827436B8E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723" y="816143"/>
            <a:ext cx="942975" cy="164306"/>
          </a:xfrm>
          <a:prstGeom prst="rect">
            <a:avLst/>
          </a:prstGeom>
        </p:spPr>
      </p:pic>
      <p:pic>
        <p:nvPicPr>
          <p:cNvPr id="51" name="Picture 13">
            <a:extLst>
              <a:ext uri="{FF2B5EF4-FFF2-40B4-BE49-F238E27FC236}">
                <a16:creationId xmlns:a16="http://schemas.microsoft.com/office/drawing/2014/main" id="{0043EC55-92F0-4562-B288-2F6A6B5F9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6854" y="1261631"/>
            <a:ext cx="550069" cy="100013"/>
          </a:xfrm>
          <a:prstGeom prst="rect">
            <a:avLst/>
          </a:prstGeom>
        </p:spPr>
      </p:pic>
      <p:pic>
        <p:nvPicPr>
          <p:cNvPr id="52" name="Picture 16">
            <a:extLst>
              <a:ext uri="{FF2B5EF4-FFF2-40B4-BE49-F238E27FC236}">
                <a16:creationId xmlns:a16="http://schemas.microsoft.com/office/drawing/2014/main" id="{986772E9-139F-4F6B-BC5B-9728563652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289" y="1434554"/>
            <a:ext cx="1102659" cy="104550"/>
          </a:xfrm>
          <a:prstGeom prst="rect">
            <a:avLst/>
          </a:prstGeom>
        </p:spPr>
      </p:pic>
      <p:sp>
        <p:nvSpPr>
          <p:cNvPr id="53" name="Arrow: Right 45">
            <a:extLst>
              <a:ext uri="{FF2B5EF4-FFF2-40B4-BE49-F238E27FC236}">
                <a16:creationId xmlns:a16="http://schemas.microsoft.com/office/drawing/2014/main" id="{58136197-7BE0-4445-96FC-1EBDD0CBE0E6}"/>
              </a:ext>
            </a:extLst>
          </p:cNvPr>
          <p:cNvSpPr/>
          <p:nvPr/>
        </p:nvSpPr>
        <p:spPr>
          <a:xfrm>
            <a:off x="6990154" y="1095391"/>
            <a:ext cx="442913" cy="364331"/>
          </a:xfrm>
          <a:prstGeom prst="rightArrow">
            <a:avLst/>
          </a:prstGeom>
          <a:solidFill>
            <a:srgbClr val="7030A0"/>
          </a:solidFill>
          <a:ln>
            <a:solidFill>
              <a:srgbClr val="2D293E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385EA05-5232-4E32-ADE9-CF1C7031CA65}"/>
              </a:ext>
            </a:extLst>
          </p:cNvPr>
          <p:cNvSpPr/>
          <p:nvPr/>
        </p:nvSpPr>
        <p:spPr>
          <a:xfrm>
            <a:off x="6166812" y="1112823"/>
            <a:ext cx="578406" cy="101291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A9E9501-47C4-43D2-87F9-347FC46A09C4}"/>
              </a:ext>
            </a:extLst>
          </p:cNvPr>
          <p:cNvSpPr/>
          <p:nvPr/>
        </p:nvSpPr>
        <p:spPr>
          <a:xfrm>
            <a:off x="6166812" y="1227122"/>
            <a:ext cx="578405" cy="101291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5534DF3-74A5-4A4B-9991-B467B595F8C3}"/>
              </a:ext>
            </a:extLst>
          </p:cNvPr>
          <p:cNvSpPr/>
          <p:nvPr/>
        </p:nvSpPr>
        <p:spPr>
          <a:xfrm>
            <a:off x="6166812" y="1341423"/>
            <a:ext cx="578405" cy="10796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7" name="TextBox 24">
            <a:extLst>
              <a:ext uri="{FF2B5EF4-FFF2-40B4-BE49-F238E27FC236}">
                <a16:creationId xmlns:a16="http://schemas.microsoft.com/office/drawing/2014/main" id="{E38B2CFF-0751-4155-9BB6-865C92401F0C}"/>
              </a:ext>
            </a:extLst>
          </p:cNvPr>
          <p:cNvSpPr txBox="1"/>
          <p:nvPr/>
        </p:nvSpPr>
        <p:spPr>
          <a:xfrm>
            <a:off x="7022985" y="1188042"/>
            <a:ext cx="637475" cy="190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OCR</a:t>
            </a:r>
          </a:p>
        </p:txBody>
      </p:sp>
      <p:pic>
        <p:nvPicPr>
          <p:cNvPr id="58" name="Picture 2" descr="Carte nationale d'identité - CNI - Evreux">
            <a:extLst>
              <a:ext uri="{FF2B5EF4-FFF2-40B4-BE49-F238E27FC236}">
                <a16:creationId xmlns:a16="http://schemas.microsoft.com/office/drawing/2014/main" id="{2F2A8CA7-1730-45F0-87D2-4C4819087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r="12223"/>
          <a:stretch/>
        </p:blipFill>
        <p:spPr bwMode="auto">
          <a:xfrm rot="18493373">
            <a:off x="1619795" y="2972023"/>
            <a:ext cx="1133107" cy="8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25131579-9072-4750-9A45-37C23D21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39609">
            <a:off x="1866280" y="840018"/>
            <a:ext cx="615266" cy="921532"/>
          </a:xfrm>
          <a:prstGeom prst="rect">
            <a:avLst/>
          </a:prstGeom>
        </p:spPr>
      </p:pic>
      <p:sp>
        <p:nvSpPr>
          <p:cNvPr id="61" name="Espace réservé de la date 60">
            <a:extLst>
              <a:ext uri="{FF2B5EF4-FFF2-40B4-BE49-F238E27FC236}">
                <a16:creationId xmlns:a16="http://schemas.microsoft.com/office/drawing/2014/main" id="{855EAAD8-D429-4952-AE14-2BD63A86B24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802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2A17C-989F-44BD-B34E-B58DB3F0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run </a:t>
            </a:r>
            <a:r>
              <a:rPr lang="fr-FR" dirty="0" err="1"/>
              <a:t>complex</a:t>
            </a:r>
            <a:r>
              <a:rPr lang="fr-FR" dirty="0"/>
              <a:t> ML solutions?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91FEA8-4D41-412E-8511-29283C2125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To </a:t>
            </a:r>
            <a:r>
              <a:rPr lang="fr-FR" dirty="0" err="1"/>
              <a:t>sum</a:t>
            </a:r>
            <a:r>
              <a:rPr lang="fr-FR" dirty="0"/>
              <a:t> up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88BA400-BC59-4E1B-965F-5D8A21134D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Microservices</a:t>
            </a:r>
            <a:endParaRPr lang="fr-FR" dirty="0"/>
          </a:p>
          <a:p>
            <a:r>
              <a:rPr lang="fr-FR" dirty="0" err="1"/>
              <a:t>Each</a:t>
            </a:r>
            <a:r>
              <a:rPr lang="fr-FR" dirty="0"/>
              <a:t> one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a </a:t>
            </a:r>
            <a:r>
              <a:rPr lang="fr-FR" dirty="0" err="1"/>
              <a:t>different</a:t>
            </a:r>
            <a:r>
              <a:rPr lang="fr-FR" dirty="0"/>
              <a:t> version of Python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libraries</a:t>
            </a:r>
            <a:r>
              <a:rPr lang="fr-FR" dirty="0"/>
              <a:t> on the OS</a:t>
            </a:r>
          </a:p>
          <a:p>
            <a:endParaRPr lang="fr-FR" dirty="0"/>
          </a:p>
          <a:p>
            <a:pPr lvl="1"/>
            <a:r>
              <a:rPr lang="fr-FR" dirty="0" err="1"/>
              <a:t>Using</a:t>
            </a:r>
            <a:r>
              <a:rPr lang="fr-FR" dirty="0"/>
              <a:t> containers </a:t>
            </a:r>
            <a:r>
              <a:rPr lang="fr-FR" dirty="0" err="1"/>
              <a:t>is</a:t>
            </a:r>
            <a:r>
              <a:rPr lang="fr-FR" dirty="0"/>
              <a:t> a consistent solution to </a:t>
            </a:r>
            <a:r>
              <a:rPr lang="fr-FR" dirty="0" err="1"/>
              <a:t>meet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!</a:t>
            </a:r>
          </a:p>
          <a:p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996F032E-0895-49B2-8A3D-C35897B4B1D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530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14EDB-E6BC-4E52-9446-BB353824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Containers technologies </a:t>
            </a:r>
            <a:r>
              <a:rPr lang="fr-FR" dirty="0" err="1"/>
              <a:t>chosen</a:t>
            </a:r>
            <a:r>
              <a:rPr lang="fr-FR" dirty="0"/>
              <a:t> by AXA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8CC3FF-835F-4403-8754-2D24B7828C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2A72D8BF-9953-4B36-A94C-879492C6B2B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r-FR" noProof="0"/>
              <a:t>How I saved the World with Dailyclean, an open-sourced tool developed in Quarkus l 21/09/2023</a:t>
            </a:r>
            <a:endParaRPr lang="en-US" noProof="0" dirty="0"/>
          </a:p>
        </p:txBody>
      </p:sp>
      <p:pic>
        <p:nvPicPr>
          <p:cNvPr id="9" name="Picture 6" descr="Docker : Le couteau suisse du DevOps">
            <a:extLst>
              <a:ext uri="{FF2B5EF4-FFF2-40B4-BE49-F238E27FC236}">
                <a16:creationId xmlns:a16="http://schemas.microsoft.com/office/drawing/2014/main" id="{E2BCA70F-96CC-4A7D-BBA8-649C3559F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0" y="1677041"/>
            <a:ext cx="2021264" cy="172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9AE2F3F-FFB6-4BBE-9E63-87FA1BC18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948" y="1466202"/>
            <a:ext cx="1858279" cy="198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ubernetes Logo et symbole, sens, histoire, PNG, marque">
            <a:extLst>
              <a:ext uri="{FF2B5EF4-FFF2-40B4-BE49-F238E27FC236}">
                <a16:creationId xmlns:a16="http://schemas.microsoft.com/office/drawing/2014/main" id="{B74FB182-C032-4D95-AE11-7ADBC3DB6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17" y="1617984"/>
            <a:ext cx="3391168" cy="190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18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xa">
  <a:themeElements>
    <a:clrScheme name="AXA Charte PPT">
      <a:dk1>
        <a:sysClr val="windowText" lastClr="000000"/>
      </a:dk1>
      <a:lt1>
        <a:sysClr val="window" lastClr="FFFFFF"/>
      </a:lt1>
      <a:dk2>
        <a:srgbClr val="00008F"/>
      </a:dk2>
      <a:lt2>
        <a:srgbClr val="FCD385"/>
      </a:lt2>
      <a:accent1>
        <a:srgbClr val="027180"/>
      </a:accent1>
      <a:accent2>
        <a:srgbClr val="E196AA"/>
      </a:accent2>
      <a:accent3>
        <a:srgbClr val="00AEC6"/>
      </a:accent3>
      <a:accent4>
        <a:srgbClr val="914146"/>
      </a:accent4>
      <a:accent5>
        <a:srgbClr val="343C3D"/>
      </a:accent5>
      <a:accent6>
        <a:srgbClr val="B5D0EE"/>
      </a:accent6>
      <a:hlink>
        <a:srgbClr val="00008F"/>
      </a:hlink>
      <a:folHlink>
        <a:srgbClr val="BFBFBF"/>
      </a:folHlink>
    </a:clrScheme>
    <a:fontScheme name="charte PPT Axa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 lIns="0" tIns="0" rIns="0" bIns="0" rtlCol="0" anchor="b">
        <a:spAutoFit/>
      </a:bodyPr>
      <a:lstStyle>
        <a:defPPr eaLnBrk="1" hangingPunct="1">
          <a:defRPr sz="1600" dirty="0" err="1" smtClean="0">
            <a:solidFill>
              <a:srgbClr val="404040"/>
            </a:solidFill>
            <a:latin typeface="+mj-lt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3242</TotalTime>
  <Words>1196</Words>
  <Application>Microsoft Office PowerPoint</Application>
  <PresentationFormat>Affichage à l'écran (16:9)</PresentationFormat>
  <Paragraphs>192</Paragraphs>
  <Slides>30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Century Gothic</vt:lpstr>
      <vt:lpstr>Open Sans</vt:lpstr>
      <vt:lpstr>Segoe UI</vt:lpstr>
      <vt:lpstr>Source Sans Pro</vt:lpstr>
      <vt:lpstr>var(--pfe-theme--font-family--heading,"Red Hat Display","RedHatDisplay","Overpass",Overpass,Arial,sans-serif)</vt:lpstr>
      <vt:lpstr>Wingdings</vt:lpstr>
      <vt:lpstr>Axa</vt:lpstr>
      <vt:lpstr>How I saved the World with Dailyclean, an open-source tool developed in Quarkus</vt:lpstr>
      <vt:lpstr>Présentation PowerPoint</vt:lpstr>
      <vt:lpstr>Présentation PowerPoint</vt:lpstr>
      <vt:lpstr>What is the Dailyclean project?</vt:lpstr>
      <vt:lpstr>Présentation PowerPoint</vt:lpstr>
      <vt:lpstr>Présentation PowerPoint</vt:lpstr>
      <vt:lpstr>Présentation PowerPoint</vt:lpstr>
      <vt:lpstr>What do we need to run complex ML solutions?</vt:lpstr>
      <vt:lpstr>Containers technologies chosen by AXA</vt:lpstr>
      <vt:lpstr>Finops learning leading us to Dailyclean</vt:lpstr>
      <vt:lpstr>Balancing availability and actual needs</vt:lpstr>
      <vt:lpstr>Présentation PowerPoint</vt:lpstr>
      <vt:lpstr>Présentation PowerPoint</vt:lpstr>
      <vt:lpstr>Demo synthesis</vt:lpstr>
      <vt:lpstr>Demo synthesis</vt:lpstr>
      <vt:lpstr>Présentation PowerPoint</vt:lpstr>
      <vt:lpstr>Our needs</vt:lpstr>
      <vt:lpstr>The choice of GraalVM</vt:lpstr>
      <vt:lpstr>The choice of Quarkus</vt:lpstr>
      <vt:lpstr>Présentation PowerPoint</vt:lpstr>
      <vt:lpstr>Benefits illustration</vt:lpstr>
      <vt:lpstr>Prepare to be Amazed!</vt:lpstr>
      <vt:lpstr>Présentation PowerPoint</vt:lpstr>
      <vt:lpstr>Dailyclean VS Serverless</vt:lpstr>
      <vt:lpstr>Let’s talk a little bit about SlimFaaS</vt:lpstr>
      <vt:lpstr>Présentation PowerPoint</vt:lpstr>
      <vt:lpstr>Conclusion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AXA_charte-PPT</dc:title>
  <dc:creator>cbi</dc:creator>
  <cp:lastModifiedBy>THOMAS Guillaume</cp:lastModifiedBy>
  <cp:revision>451</cp:revision>
  <cp:lastPrinted>2017-05-30T12:53:36Z</cp:lastPrinted>
  <dcterms:created xsi:type="dcterms:W3CDTF">2017-04-27T07:38:04Z</dcterms:created>
  <dcterms:modified xsi:type="dcterms:W3CDTF">2023-09-19T14:59:29Z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5722654-0696-4b8f-bb0e-68bcd3f909d4_Enabled">
    <vt:lpwstr>true</vt:lpwstr>
  </property>
  <property fmtid="{D5CDD505-2E9C-101B-9397-08002B2CF9AE}" pid="3" name="MSIP_Label_65722654-0696-4b8f-bb0e-68bcd3f909d4_SetDate">
    <vt:lpwstr>2023-09-19T14:59:29Z</vt:lpwstr>
  </property>
  <property fmtid="{D5CDD505-2E9C-101B-9397-08002B2CF9AE}" pid="4" name="MSIP_Label_65722654-0696-4b8f-bb0e-68bcd3f909d4_Method">
    <vt:lpwstr>Privileged</vt:lpwstr>
  </property>
  <property fmtid="{D5CDD505-2E9C-101B-9397-08002B2CF9AE}" pid="5" name="MSIP_Label_65722654-0696-4b8f-bb0e-68bcd3f909d4_Name">
    <vt:lpwstr>AFA Public</vt:lpwstr>
  </property>
  <property fmtid="{D5CDD505-2E9C-101B-9397-08002B2CF9AE}" pid="6" name="MSIP_Label_65722654-0696-4b8f-bb0e-68bcd3f909d4_SiteId">
    <vt:lpwstr>396b38cc-aa65-492b-bb0e-3d94ed25a97b</vt:lpwstr>
  </property>
  <property fmtid="{D5CDD505-2E9C-101B-9397-08002B2CF9AE}" pid="7" name="MSIP_Label_65722654-0696-4b8f-bb0e-68bcd3f909d4_ActionId">
    <vt:lpwstr>3e6e8723-ef81-4102-8b62-4a77fbe9db24</vt:lpwstr>
  </property>
  <property fmtid="{D5CDD505-2E9C-101B-9397-08002B2CF9AE}" pid="8" name="MSIP_Label_65722654-0696-4b8f-bb0e-68bcd3f909d4_ContentBits">
    <vt:lpwstr>3</vt:lpwstr>
  </property>
</Properties>
</file>